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92" r:id="rId4"/>
    <p:sldId id="280" r:id="rId5"/>
    <p:sldId id="282" r:id="rId6"/>
    <p:sldId id="283" r:id="rId7"/>
    <p:sldId id="284" r:id="rId8"/>
    <p:sldId id="285" r:id="rId9"/>
    <p:sldId id="286" r:id="rId10"/>
    <p:sldId id="287" r:id="rId11"/>
    <p:sldId id="288" r:id="rId12"/>
    <p:sldId id="289" r:id="rId13"/>
    <p:sldId id="290" r:id="rId14"/>
    <p:sldId id="291" r:id="rId15"/>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B92D14"/>
    <a:srgbClr val="35759D"/>
    <a:srgbClr val="35B19D"/>
    <a:srgbClr val="20A6C6"/>
    <a:srgbClr val="DEDEDE"/>
    <a:srgbClr val="075EDF"/>
    <a:srgbClr val="0654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91" autoAdjust="0"/>
    <p:restoredTop sz="95596" autoAdjust="0"/>
  </p:normalViewPr>
  <p:slideViewPr>
    <p:cSldViewPr>
      <p:cViewPr>
        <p:scale>
          <a:sx n="66" d="100"/>
          <a:sy n="66" d="100"/>
        </p:scale>
        <p:origin x="-1272" y="-27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AD9EE40-CAAD-4960-9EED-DBE43C83020E}" type="slidenum">
              <a:rPr lang="en-US"/>
              <a:pPr/>
              <a:t>‹#›</a:t>
            </a:fld>
            <a:endParaRPr lang="en-US"/>
          </a:p>
        </p:txBody>
      </p:sp>
    </p:spTree>
    <p:extLst>
      <p:ext uri="{BB962C8B-B14F-4D97-AF65-F5344CB8AC3E}">
        <p14:creationId xmlns:p14="http://schemas.microsoft.com/office/powerpoint/2010/main" val="23209149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2CFB5E-6D31-4F63-8341-D721F38FA2D8}" type="slidenum">
              <a:rPr lang="en-US"/>
              <a:pPr/>
              <a:t>1</a:t>
            </a:fld>
            <a:endParaRPr 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9285E6-1011-45F2-8092-898A1E5B78D2}" type="slidenum">
              <a:rPr lang="en-US"/>
              <a:pPr/>
              <a:t>2</a:t>
            </a:fld>
            <a:endParaRPr lang="en-US"/>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lgn="r">
              <a:defRPr sz="36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990600" y="5867400"/>
            <a:ext cx="7772400" cy="533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lgn="r">
              <a:buFontTx/>
              <a:buNone/>
              <a:defRPr sz="24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723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1417638"/>
            <a:ext cx="18288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417638"/>
            <a:ext cx="53340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6962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5389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5493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890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3771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69675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7907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12584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55888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417638"/>
            <a:ext cx="73152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914400" y="24384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685800" y="685800"/>
            <a:ext cx="7772400" cy="685800"/>
          </a:xfrm>
          <a:extLst>
            <a:ext uri="{AF507438-7753-43E0-B8FC-AC1667EBCBE1}">
              <a14:hiddenEffects xmlns:a14="http://schemas.microsoft.com/office/drawing/2010/main">
                <a:effectLst>
                  <a:outerShdw dist="17961" dir="2700000" algn="ctr" rotWithShape="0">
                    <a:schemeClr val="bg2"/>
                  </a:outerShdw>
                </a:effectLst>
              </a14:hiddenEffects>
            </a:ext>
          </a:extLst>
        </p:spPr>
        <p:txBody>
          <a:bodyPr/>
          <a:lstStyle/>
          <a:p>
            <a:pPr algn="l"/>
            <a:r>
              <a:rPr lang="en-US" sz="4400" dirty="0" smtClean="0">
                <a:solidFill>
                  <a:schemeClr val="accent2"/>
                </a:solidFill>
              </a:rPr>
              <a:t>Ten Lessons About Authentic Christian Leadership</a:t>
            </a:r>
            <a:r>
              <a:rPr lang="en-US" sz="4600" b="1" dirty="0" smtClean="0">
                <a:latin typeface="Arial" charset="0"/>
                <a:cs typeface="Arial" charset="0"/>
              </a:rPr>
              <a:t/>
            </a:r>
            <a:br>
              <a:rPr lang="en-US" sz="4600" b="1" dirty="0" smtClean="0">
                <a:latin typeface="Arial" charset="0"/>
                <a:cs typeface="Arial" charset="0"/>
              </a:rPr>
            </a:br>
            <a:endParaRPr lang="ru-RU" sz="4200"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fade">
                                      <p:cBhvr>
                                        <p:cTn id="7"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381000" y="457200"/>
            <a:ext cx="8610600" cy="715962"/>
          </a:xfrm>
        </p:spPr>
        <p:txBody>
          <a:bodyPr anchor="ctr"/>
          <a:lstStyle/>
          <a:p>
            <a:pPr eaLnBrk="1" hangingPunct="1"/>
            <a:r>
              <a:rPr lang="en-US" b="1" dirty="0" smtClean="0">
                <a:solidFill>
                  <a:schemeClr val="bg2"/>
                </a:solidFill>
                <a:latin typeface="Arial" charset="0"/>
                <a:cs typeface="Arial" charset="0"/>
              </a:rPr>
              <a:t>7.	The Leader &amp; Other People</a:t>
            </a:r>
          </a:p>
        </p:txBody>
      </p:sp>
      <p:sp>
        <p:nvSpPr>
          <p:cNvPr id="11267" name="Content Placeholder 2"/>
          <p:cNvSpPr>
            <a:spLocks noGrp="1"/>
          </p:cNvSpPr>
          <p:nvPr>
            <p:ph idx="4294967295"/>
          </p:nvPr>
        </p:nvSpPr>
        <p:spPr>
          <a:xfrm>
            <a:off x="457200" y="1752600"/>
            <a:ext cx="8229600" cy="4678363"/>
          </a:xfrm>
        </p:spPr>
        <p:txBody>
          <a:bodyPr/>
          <a:lstStyle/>
          <a:p>
            <a:pPr eaLnBrk="1" hangingPunct="1">
              <a:buFont typeface="Wingdings" pitchFamily="2" charset="2"/>
              <a:buNone/>
            </a:pPr>
            <a:r>
              <a:rPr lang="en-US" sz="1600" dirty="0" smtClean="0">
                <a:cs typeface="Arial" charset="0"/>
              </a:rPr>
              <a:t>      </a:t>
            </a:r>
            <a:r>
              <a:rPr lang="en-US" sz="1600" b="1" i="1" dirty="0" smtClean="0">
                <a:cs typeface="Arial" charset="0"/>
              </a:rPr>
              <a:t>Good leaders genuinely like people</a:t>
            </a:r>
          </a:p>
          <a:p>
            <a:pPr eaLnBrk="1" hangingPunct="1">
              <a:buFont typeface="Wingdings" pitchFamily="2" charset="2"/>
              <a:buNone/>
            </a:pPr>
            <a:endParaRPr lang="en-US" sz="1600" b="1" i="1" dirty="0" smtClean="0">
              <a:cs typeface="Arial" charset="0"/>
            </a:endParaRPr>
          </a:p>
          <a:p>
            <a:pPr eaLnBrk="1" hangingPunct="1"/>
            <a:r>
              <a:rPr lang="en-US" sz="1600" dirty="0" smtClean="0">
                <a:cs typeface="Arial" charset="0"/>
              </a:rPr>
              <a:t>values people (for their own sake, not simply as contributors to execution of own vision)</a:t>
            </a:r>
          </a:p>
          <a:p>
            <a:pPr eaLnBrk="1" hangingPunct="1"/>
            <a:r>
              <a:rPr lang="en-US" sz="1600" dirty="0" smtClean="0">
                <a:cs typeface="Arial" charset="0"/>
              </a:rPr>
              <a:t>cares for individuals as people, not machines, tools, stepping stones, sources of work, support, wealth or influence</a:t>
            </a:r>
          </a:p>
          <a:p>
            <a:pPr eaLnBrk="1" hangingPunct="1"/>
            <a:r>
              <a:rPr lang="en-US" sz="1600" dirty="0" smtClean="0">
                <a:cs typeface="Arial" charset="0"/>
              </a:rPr>
              <a:t>recognizes the diversity of people and willing/able to work with such diversity</a:t>
            </a:r>
          </a:p>
          <a:p>
            <a:pPr eaLnBrk="1" hangingPunct="1"/>
            <a:r>
              <a:rPr lang="en-US" sz="1600" dirty="0" smtClean="0">
                <a:cs typeface="Arial" charset="0"/>
              </a:rPr>
              <a:t>willingly and openly grateful for others and their efforts; overtly appreciative – not </a:t>
            </a:r>
            <a:r>
              <a:rPr lang="en-US" sz="1600" dirty="0" smtClean="0">
                <a:cs typeface="Arial" charset="0"/>
              </a:rPr>
              <a:t>plans </a:t>
            </a:r>
            <a:r>
              <a:rPr lang="en-US" sz="1600" dirty="0" smtClean="0">
                <a:cs typeface="Arial" charset="0"/>
              </a:rPr>
              <a:t>and puts strategies in place to draw out the willing best in people</a:t>
            </a:r>
          </a:p>
          <a:p>
            <a:pPr eaLnBrk="1" hangingPunct="1"/>
            <a:r>
              <a:rPr lang="en-US" sz="1600" dirty="0" smtClean="0">
                <a:cs typeface="Arial" charset="0"/>
              </a:rPr>
              <a:t>committed to the principle of “positive leadership”, to impart confidence, optimism and resilience</a:t>
            </a:r>
          </a:p>
          <a:p>
            <a:pPr eaLnBrk="1" hangingPunct="1"/>
            <a:r>
              <a:rPr lang="en-US" sz="1600" dirty="0" smtClean="0">
                <a:cs typeface="Arial" charset="0"/>
              </a:rPr>
              <a:t>committed to “the one” (person) as well as “the remaining ninety-nine”</a:t>
            </a:r>
          </a:p>
          <a:p>
            <a:pPr eaLnBrk="1" hangingPunct="1"/>
            <a:r>
              <a:rPr lang="en-US" sz="1600" dirty="0" smtClean="0">
                <a:cs typeface="Arial" charset="0"/>
              </a:rPr>
              <a:t>prepared to learn how to relate cross-culturally</a:t>
            </a:r>
          </a:p>
          <a:p>
            <a:pPr eaLnBrk="1" hangingPunct="1"/>
            <a:r>
              <a:rPr lang="en-US" sz="1600" dirty="0" smtClean="0">
                <a:cs typeface="Arial" charset="0"/>
              </a:rPr>
              <a:t>generous </a:t>
            </a:r>
          </a:p>
          <a:p>
            <a:pPr eaLnBrk="1" hangingPunct="1"/>
            <a:r>
              <a:rPr lang="en-US" sz="1600" dirty="0" smtClean="0">
                <a:cs typeface="Arial" charset="0"/>
              </a:rPr>
              <a:t>prepared to forgive, not hold grudges, emphasize disappointment</a:t>
            </a:r>
          </a:p>
          <a:p>
            <a:pPr eaLnBrk="1" hangingPunct="1"/>
            <a:r>
              <a:rPr lang="en-US" sz="1600" dirty="0" smtClean="0">
                <a:cs typeface="Arial" charset="0"/>
              </a:rPr>
              <a:t>builds up others, rather than nagging them or dwelling on criticism about their failings</a:t>
            </a:r>
          </a:p>
          <a:p>
            <a:pPr eaLnBrk="1" hangingPunct="1">
              <a:buFont typeface="Wingdings" pitchFamily="2" charset="2"/>
              <a:buNone/>
            </a:pPr>
            <a:endParaRPr lang="en-US" sz="1600" dirty="0" smtClean="0"/>
          </a:p>
        </p:txBody>
      </p:sp>
    </p:spTree>
    <p:extLst>
      <p:ext uri="{BB962C8B-B14F-4D97-AF65-F5344CB8AC3E}">
        <p14:creationId xmlns:p14="http://schemas.microsoft.com/office/powerpoint/2010/main" val="407219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500"/>
                                        <p:tgtEl>
                                          <p:spTgt spid="112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animEffect transition="in" filter="fade">
                                      <p:cBhvr>
                                        <p:cTn id="17" dur="500"/>
                                        <p:tgtEl>
                                          <p:spTgt spid="1126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7">
                                            <p:txEl>
                                              <p:pRg st="4" end="4"/>
                                            </p:txEl>
                                          </p:spTgt>
                                        </p:tgtEl>
                                        <p:attrNameLst>
                                          <p:attrName>style.visibility</p:attrName>
                                        </p:attrNameLst>
                                      </p:cBhvr>
                                      <p:to>
                                        <p:strVal val="visible"/>
                                      </p:to>
                                    </p:set>
                                    <p:animEffect transition="in" filter="fade">
                                      <p:cBhvr>
                                        <p:cTn id="22" dur="500"/>
                                        <p:tgtEl>
                                          <p:spTgt spid="1126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animEffect transition="in" filter="fade">
                                      <p:cBhvr>
                                        <p:cTn id="27" dur="500"/>
                                        <p:tgtEl>
                                          <p:spTgt spid="1126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267">
                                            <p:txEl>
                                              <p:pRg st="6" end="6"/>
                                            </p:txEl>
                                          </p:spTgt>
                                        </p:tgtEl>
                                        <p:attrNameLst>
                                          <p:attrName>style.visibility</p:attrName>
                                        </p:attrNameLst>
                                      </p:cBhvr>
                                      <p:to>
                                        <p:strVal val="visible"/>
                                      </p:to>
                                    </p:set>
                                    <p:animEffect transition="in" filter="fade">
                                      <p:cBhvr>
                                        <p:cTn id="32" dur="500"/>
                                        <p:tgtEl>
                                          <p:spTgt spid="1126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267">
                                            <p:txEl>
                                              <p:pRg st="7" end="7"/>
                                            </p:txEl>
                                          </p:spTgt>
                                        </p:tgtEl>
                                        <p:attrNameLst>
                                          <p:attrName>style.visibility</p:attrName>
                                        </p:attrNameLst>
                                      </p:cBhvr>
                                      <p:to>
                                        <p:strVal val="visible"/>
                                      </p:to>
                                    </p:set>
                                    <p:animEffect transition="in" filter="fade">
                                      <p:cBhvr>
                                        <p:cTn id="37" dur="500"/>
                                        <p:tgtEl>
                                          <p:spTgt spid="1126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267">
                                            <p:txEl>
                                              <p:pRg st="8" end="8"/>
                                            </p:txEl>
                                          </p:spTgt>
                                        </p:tgtEl>
                                        <p:attrNameLst>
                                          <p:attrName>style.visibility</p:attrName>
                                        </p:attrNameLst>
                                      </p:cBhvr>
                                      <p:to>
                                        <p:strVal val="visible"/>
                                      </p:to>
                                    </p:set>
                                    <p:animEffect transition="in" filter="fade">
                                      <p:cBhvr>
                                        <p:cTn id="42" dur="500"/>
                                        <p:tgtEl>
                                          <p:spTgt spid="1126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267">
                                            <p:txEl>
                                              <p:pRg st="9" end="9"/>
                                            </p:txEl>
                                          </p:spTgt>
                                        </p:tgtEl>
                                        <p:attrNameLst>
                                          <p:attrName>style.visibility</p:attrName>
                                        </p:attrNameLst>
                                      </p:cBhvr>
                                      <p:to>
                                        <p:strVal val="visible"/>
                                      </p:to>
                                    </p:set>
                                    <p:animEffect transition="in" filter="fade">
                                      <p:cBhvr>
                                        <p:cTn id="47" dur="500"/>
                                        <p:tgtEl>
                                          <p:spTgt spid="11267">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267">
                                            <p:txEl>
                                              <p:pRg st="10" end="10"/>
                                            </p:txEl>
                                          </p:spTgt>
                                        </p:tgtEl>
                                        <p:attrNameLst>
                                          <p:attrName>style.visibility</p:attrName>
                                        </p:attrNameLst>
                                      </p:cBhvr>
                                      <p:to>
                                        <p:strVal val="visible"/>
                                      </p:to>
                                    </p:set>
                                    <p:animEffect transition="in" filter="fade">
                                      <p:cBhvr>
                                        <p:cTn id="52" dur="500"/>
                                        <p:tgtEl>
                                          <p:spTgt spid="11267">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267">
                                            <p:txEl>
                                              <p:pRg st="11" end="11"/>
                                            </p:txEl>
                                          </p:spTgt>
                                        </p:tgtEl>
                                        <p:attrNameLst>
                                          <p:attrName>style.visibility</p:attrName>
                                        </p:attrNameLst>
                                      </p:cBhvr>
                                      <p:to>
                                        <p:strVal val="visible"/>
                                      </p:to>
                                    </p:set>
                                    <p:animEffect transition="in" filter="fade">
                                      <p:cBhvr>
                                        <p:cTn id="57" dur="500"/>
                                        <p:tgtEl>
                                          <p:spTgt spid="1126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838200" y="381000"/>
            <a:ext cx="7315200" cy="715962"/>
          </a:xfrm>
        </p:spPr>
        <p:txBody>
          <a:bodyPr anchor="ctr"/>
          <a:lstStyle/>
          <a:p>
            <a:pPr eaLnBrk="1" hangingPunct="1"/>
            <a:r>
              <a:rPr lang="en-US" sz="3800" b="1" dirty="0" smtClean="0">
                <a:solidFill>
                  <a:schemeClr val="bg2"/>
                </a:solidFill>
                <a:latin typeface="Arial" charset="0"/>
                <a:cs typeface="Arial" charset="0"/>
              </a:rPr>
              <a:t>8.	The Leader’s Followers</a:t>
            </a:r>
          </a:p>
        </p:txBody>
      </p:sp>
      <p:sp>
        <p:nvSpPr>
          <p:cNvPr id="12291" name="Content Placeholder 2"/>
          <p:cNvSpPr>
            <a:spLocks noGrp="1"/>
          </p:cNvSpPr>
          <p:nvPr>
            <p:ph idx="4294967295"/>
          </p:nvPr>
        </p:nvSpPr>
        <p:spPr>
          <a:xfrm>
            <a:off x="457200" y="1676400"/>
            <a:ext cx="8229600" cy="4678363"/>
          </a:xfrm>
        </p:spPr>
        <p:txBody>
          <a:bodyPr/>
          <a:lstStyle/>
          <a:p>
            <a:pPr eaLnBrk="1" hangingPunct="1">
              <a:buFont typeface="Wingdings" pitchFamily="2" charset="2"/>
              <a:buNone/>
            </a:pPr>
            <a:r>
              <a:rPr lang="en-US" sz="1600" dirty="0" smtClean="0">
                <a:cs typeface="Arial" charset="0"/>
              </a:rPr>
              <a:t>      </a:t>
            </a:r>
            <a:r>
              <a:rPr lang="en-US" sz="1600" b="1" i="1" dirty="0" smtClean="0">
                <a:cs typeface="Arial" charset="0"/>
              </a:rPr>
              <a:t>Leaders have followers – by definition – and must look after them</a:t>
            </a:r>
          </a:p>
          <a:p>
            <a:pPr eaLnBrk="1" hangingPunct="1">
              <a:buFont typeface="Wingdings" pitchFamily="2" charset="2"/>
              <a:buNone/>
            </a:pPr>
            <a:endParaRPr lang="en-US" sz="1600" b="1" i="1" dirty="0" smtClean="0">
              <a:cs typeface="Arial" charset="0"/>
            </a:endParaRPr>
          </a:p>
          <a:p>
            <a:pPr eaLnBrk="1" hangingPunct="1"/>
            <a:r>
              <a:rPr lang="en-US" sz="1600" dirty="0" smtClean="0">
                <a:cs typeface="Arial" charset="0"/>
              </a:rPr>
              <a:t>followers </a:t>
            </a:r>
            <a:r>
              <a:rPr lang="en-US" sz="1600" dirty="0" smtClean="0">
                <a:cs typeface="Arial" charset="0"/>
              </a:rPr>
              <a:t>want to be able to understand, articulate and be committed to, the leadership’s vision</a:t>
            </a:r>
          </a:p>
          <a:p>
            <a:pPr eaLnBrk="1" hangingPunct="1"/>
            <a:r>
              <a:rPr lang="en-US" sz="1600" dirty="0" smtClean="0">
                <a:cs typeface="Arial" charset="0"/>
              </a:rPr>
              <a:t>followers want to be able to trust, believe in and reflect, the leadership’s values and message</a:t>
            </a:r>
          </a:p>
          <a:p>
            <a:pPr eaLnBrk="1" hangingPunct="1"/>
            <a:r>
              <a:rPr lang="en-US" sz="1600" dirty="0" smtClean="0">
                <a:cs typeface="Arial" charset="0"/>
              </a:rPr>
              <a:t>followers </a:t>
            </a:r>
            <a:r>
              <a:rPr lang="en-US" sz="1600" dirty="0" smtClean="0">
                <a:cs typeface="Arial" charset="0"/>
              </a:rPr>
              <a:t>are attracted to leaders who will look after them (and uphold/restore them when difficulties come)</a:t>
            </a:r>
          </a:p>
          <a:p>
            <a:pPr eaLnBrk="1" hangingPunct="1"/>
            <a:r>
              <a:rPr lang="en-US" sz="1600" dirty="0" smtClean="0">
                <a:cs typeface="Arial" charset="0"/>
              </a:rPr>
              <a:t>in a dynamic world people look for skilled change agents</a:t>
            </a:r>
          </a:p>
          <a:p>
            <a:pPr eaLnBrk="1" hangingPunct="1"/>
            <a:r>
              <a:rPr lang="en-US" sz="1600" dirty="0" smtClean="0">
                <a:cs typeface="Arial" charset="0"/>
              </a:rPr>
              <a:t>communication, engagement and encouragement are essential in any relationship</a:t>
            </a:r>
          </a:p>
          <a:p>
            <a:pPr eaLnBrk="1" hangingPunct="1"/>
            <a:r>
              <a:rPr lang="en-US" sz="1600" dirty="0" smtClean="0">
                <a:cs typeface="Arial" charset="0"/>
              </a:rPr>
              <a:t>followers will fall away or find new leaders if they cannot keep up</a:t>
            </a:r>
          </a:p>
          <a:p>
            <a:pPr eaLnBrk="1" hangingPunct="1"/>
            <a:r>
              <a:rPr lang="en-US" sz="1600" dirty="0" smtClean="0">
                <a:cs typeface="Arial" charset="0"/>
              </a:rPr>
              <a:t>in view of the above, good leaders keep followers in their thinking and planning and work hard on relationships</a:t>
            </a:r>
          </a:p>
        </p:txBody>
      </p:sp>
    </p:spTree>
    <p:extLst>
      <p:ext uri="{BB962C8B-B14F-4D97-AF65-F5344CB8AC3E}">
        <p14:creationId xmlns:p14="http://schemas.microsoft.com/office/powerpoint/2010/main" val="196933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fade">
                                      <p:cBhvr>
                                        <p:cTn id="12" dur="500"/>
                                        <p:tgtEl>
                                          <p:spTgt spid="122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3" end="3"/>
                                            </p:txEl>
                                          </p:spTgt>
                                        </p:tgtEl>
                                        <p:attrNameLst>
                                          <p:attrName>style.visibility</p:attrName>
                                        </p:attrNameLst>
                                      </p:cBhvr>
                                      <p:to>
                                        <p:strVal val="visible"/>
                                      </p:to>
                                    </p:set>
                                    <p:animEffect transition="in" filter="fade">
                                      <p:cBhvr>
                                        <p:cTn id="17" dur="500"/>
                                        <p:tgtEl>
                                          <p:spTgt spid="1229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1">
                                            <p:txEl>
                                              <p:pRg st="4" end="4"/>
                                            </p:txEl>
                                          </p:spTgt>
                                        </p:tgtEl>
                                        <p:attrNameLst>
                                          <p:attrName>style.visibility</p:attrName>
                                        </p:attrNameLst>
                                      </p:cBhvr>
                                      <p:to>
                                        <p:strVal val="visible"/>
                                      </p:to>
                                    </p:set>
                                    <p:animEffect transition="in" filter="fade">
                                      <p:cBhvr>
                                        <p:cTn id="22" dur="500"/>
                                        <p:tgtEl>
                                          <p:spTgt spid="1229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animEffect transition="in" filter="fade">
                                      <p:cBhvr>
                                        <p:cTn id="27" dur="500"/>
                                        <p:tgtEl>
                                          <p:spTgt spid="1229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291">
                                            <p:txEl>
                                              <p:pRg st="6" end="6"/>
                                            </p:txEl>
                                          </p:spTgt>
                                        </p:tgtEl>
                                        <p:attrNameLst>
                                          <p:attrName>style.visibility</p:attrName>
                                        </p:attrNameLst>
                                      </p:cBhvr>
                                      <p:to>
                                        <p:strVal val="visible"/>
                                      </p:to>
                                    </p:set>
                                    <p:animEffect transition="in" filter="fade">
                                      <p:cBhvr>
                                        <p:cTn id="32" dur="500"/>
                                        <p:tgtEl>
                                          <p:spTgt spid="1229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291">
                                            <p:txEl>
                                              <p:pRg st="7" end="7"/>
                                            </p:txEl>
                                          </p:spTgt>
                                        </p:tgtEl>
                                        <p:attrNameLst>
                                          <p:attrName>style.visibility</p:attrName>
                                        </p:attrNameLst>
                                      </p:cBhvr>
                                      <p:to>
                                        <p:strVal val="visible"/>
                                      </p:to>
                                    </p:set>
                                    <p:animEffect transition="in" filter="fade">
                                      <p:cBhvr>
                                        <p:cTn id="37" dur="500"/>
                                        <p:tgtEl>
                                          <p:spTgt spid="1229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291">
                                            <p:txEl>
                                              <p:pRg st="8" end="8"/>
                                            </p:txEl>
                                          </p:spTgt>
                                        </p:tgtEl>
                                        <p:attrNameLst>
                                          <p:attrName>style.visibility</p:attrName>
                                        </p:attrNameLst>
                                      </p:cBhvr>
                                      <p:to>
                                        <p:strVal val="visible"/>
                                      </p:to>
                                    </p:set>
                                    <p:animEffect transition="in" filter="fade">
                                      <p:cBhvr>
                                        <p:cTn id="42" dur="500"/>
                                        <p:tgtEl>
                                          <p:spTgt spid="122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838200" y="457200"/>
            <a:ext cx="7315200" cy="715962"/>
          </a:xfrm>
        </p:spPr>
        <p:txBody>
          <a:bodyPr anchor="ctr"/>
          <a:lstStyle/>
          <a:p>
            <a:pPr eaLnBrk="1" hangingPunct="1"/>
            <a:r>
              <a:rPr lang="en-US" sz="3800" b="1" dirty="0" smtClean="0">
                <a:solidFill>
                  <a:schemeClr val="bg2"/>
                </a:solidFill>
                <a:latin typeface="Arial" charset="0"/>
                <a:cs typeface="Arial" charset="0"/>
              </a:rPr>
              <a:t>9.	The Leader’s Testing</a:t>
            </a:r>
          </a:p>
        </p:txBody>
      </p:sp>
      <p:sp>
        <p:nvSpPr>
          <p:cNvPr id="13315" name="Content Placeholder 2"/>
          <p:cNvSpPr>
            <a:spLocks noGrp="1"/>
          </p:cNvSpPr>
          <p:nvPr>
            <p:ph idx="4294967295"/>
          </p:nvPr>
        </p:nvSpPr>
        <p:spPr>
          <a:xfrm>
            <a:off x="533400" y="1828800"/>
            <a:ext cx="8229600" cy="4678363"/>
          </a:xfrm>
        </p:spPr>
        <p:txBody>
          <a:bodyPr/>
          <a:lstStyle/>
          <a:p>
            <a:pPr eaLnBrk="1" hangingPunct="1">
              <a:buFont typeface="Wingdings" pitchFamily="2" charset="2"/>
              <a:buNone/>
            </a:pPr>
            <a:r>
              <a:rPr lang="en-US" sz="1400" dirty="0" smtClean="0">
                <a:cs typeface="Arial" charset="0"/>
              </a:rPr>
              <a:t>      </a:t>
            </a:r>
            <a:r>
              <a:rPr lang="en-US" sz="1600" b="1" i="1" dirty="0" smtClean="0">
                <a:cs typeface="Arial" charset="0"/>
              </a:rPr>
              <a:t>Good leaders are made by trials and tests that cleanse and shape them</a:t>
            </a:r>
          </a:p>
          <a:p>
            <a:pPr eaLnBrk="1" hangingPunct="1">
              <a:buFont typeface="Wingdings" pitchFamily="2" charset="2"/>
              <a:buNone/>
            </a:pPr>
            <a:endParaRPr lang="en-US" sz="1600" b="1" i="1" dirty="0" smtClean="0">
              <a:cs typeface="Arial" charset="0"/>
            </a:endParaRPr>
          </a:p>
          <a:p>
            <a:pPr eaLnBrk="1" hangingPunct="1"/>
            <a:r>
              <a:rPr lang="en-US" sz="1600" dirty="0" smtClean="0">
                <a:cs typeface="Arial" charset="0"/>
              </a:rPr>
              <a:t>growing </a:t>
            </a:r>
            <a:r>
              <a:rPr lang="en-US" sz="1600" dirty="0" smtClean="0">
                <a:cs typeface="Arial" charset="0"/>
              </a:rPr>
              <a:t>understanding of (and honesty about) own humanity</a:t>
            </a:r>
          </a:p>
          <a:p>
            <a:pPr eaLnBrk="1" hangingPunct="1"/>
            <a:r>
              <a:rPr lang="en-US" sz="1600" dirty="0" smtClean="0">
                <a:cs typeface="Arial" charset="0"/>
              </a:rPr>
              <a:t>awareness of why many leaders” burn out”, why seemingly good ministries are sometimes shipwrecked</a:t>
            </a:r>
          </a:p>
          <a:p>
            <a:pPr eaLnBrk="1" hangingPunct="1"/>
            <a:r>
              <a:rPr lang="en-US" sz="1600" dirty="0" smtClean="0">
                <a:cs typeface="Arial" charset="0"/>
              </a:rPr>
              <a:t>prepared to grow into roles through testing/proving</a:t>
            </a:r>
          </a:p>
          <a:p>
            <a:pPr eaLnBrk="1" hangingPunct="1"/>
            <a:r>
              <a:rPr lang="en-US" sz="1600" dirty="0" smtClean="0">
                <a:cs typeface="Arial" charset="0"/>
              </a:rPr>
              <a:t>willing </a:t>
            </a:r>
            <a:r>
              <a:rPr lang="en-US" sz="1600" dirty="0" smtClean="0">
                <a:cs typeface="Arial" charset="0"/>
              </a:rPr>
              <a:t>to have boundaries, or to be stretched and go to more responsible or demanding dimensions</a:t>
            </a:r>
          </a:p>
          <a:p>
            <a:pPr eaLnBrk="1" hangingPunct="1"/>
            <a:r>
              <a:rPr lang="en-US" sz="1600" dirty="0" smtClean="0">
                <a:cs typeface="Arial" charset="0"/>
              </a:rPr>
              <a:t>prepared to learn from pressures, mistakes, disappointing situations, and experience renewal</a:t>
            </a:r>
          </a:p>
          <a:p>
            <a:pPr eaLnBrk="1" hangingPunct="1"/>
            <a:r>
              <a:rPr lang="en-US" sz="1600" dirty="0" smtClean="0">
                <a:cs typeface="Arial" charset="0"/>
              </a:rPr>
              <a:t>has </a:t>
            </a:r>
            <a:r>
              <a:rPr lang="en-US" sz="1600" dirty="0" smtClean="0">
                <a:cs typeface="Arial" charset="0"/>
              </a:rPr>
              <a:t>developed confidence (in God) to lead in hard times, as well as good</a:t>
            </a:r>
          </a:p>
          <a:p>
            <a:pPr eaLnBrk="1" hangingPunct="1"/>
            <a:r>
              <a:rPr lang="en-US" sz="1600" dirty="0" smtClean="0">
                <a:cs typeface="Arial" charset="0"/>
              </a:rPr>
              <a:t>does not permit circumstances to foment cynicism or jadedness (even when things seem to go wrong for reasons outside the leader’s control), but keeps heart open to God’s dealings and lessons</a:t>
            </a:r>
          </a:p>
        </p:txBody>
      </p:sp>
    </p:spTree>
    <p:extLst>
      <p:ext uri="{BB962C8B-B14F-4D97-AF65-F5344CB8AC3E}">
        <p14:creationId xmlns:p14="http://schemas.microsoft.com/office/powerpoint/2010/main" val="2273167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fade">
                                      <p:cBhvr>
                                        <p:cTn id="12" dur="500"/>
                                        <p:tgtEl>
                                          <p:spTgt spid="133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animEffect transition="in" filter="fade">
                                      <p:cBhvr>
                                        <p:cTn id="17" dur="500"/>
                                        <p:tgtEl>
                                          <p:spTgt spid="133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5">
                                            <p:txEl>
                                              <p:pRg st="4" end="4"/>
                                            </p:txEl>
                                          </p:spTgt>
                                        </p:tgtEl>
                                        <p:attrNameLst>
                                          <p:attrName>style.visibility</p:attrName>
                                        </p:attrNameLst>
                                      </p:cBhvr>
                                      <p:to>
                                        <p:strVal val="visible"/>
                                      </p:to>
                                    </p:set>
                                    <p:animEffect transition="in" filter="fade">
                                      <p:cBhvr>
                                        <p:cTn id="22" dur="500"/>
                                        <p:tgtEl>
                                          <p:spTgt spid="133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animEffect transition="in" filter="fade">
                                      <p:cBhvr>
                                        <p:cTn id="27" dur="500"/>
                                        <p:tgtEl>
                                          <p:spTgt spid="1331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315">
                                            <p:txEl>
                                              <p:pRg st="6" end="6"/>
                                            </p:txEl>
                                          </p:spTgt>
                                        </p:tgtEl>
                                        <p:attrNameLst>
                                          <p:attrName>style.visibility</p:attrName>
                                        </p:attrNameLst>
                                      </p:cBhvr>
                                      <p:to>
                                        <p:strVal val="visible"/>
                                      </p:to>
                                    </p:set>
                                    <p:animEffect transition="in" filter="fade">
                                      <p:cBhvr>
                                        <p:cTn id="32" dur="500"/>
                                        <p:tgtEl>
                                          <p:spTgt spid="1331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315">
                                            <p:txEl>
                                              <p:pRg st="7" end="7"/>
                                            </p:txEl>
                                          </p:spTgt>
                                        </p:tgtEl>
                                        <p:attrNameLst>
                                          <p:attrName>style.visibility</p:attrName>
                                        </p:attrNameLst>
                                      </p:cBhvr>
                                      <p:to>
                                        <p:strVal val="visible"/>
                                      </p:to>
                                    </p:set>
                                    <p:animEffect transition="in" filter="fade">
                                      <p:cBhvr>
                                        <p:cTn id="37" dur="500"/>
                                        <p:tgtEl>
                                          <p:spTgt spid="1331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315">
                                            <p:txEl>
                                              <p:pRg st="8" end="8"/>
                                            </p:txEl>
                                          </p:spTgt>
                                        </p:tgtEl>
                                        <p:attrNameLst>
                                          <p:attrName>style.visibility</p:attrName>
                                        </p:attrNameLst>
                                      </p:cBhvr>
                                      <p:to>
                                        <p:strVal val="visible"/>
                                      </p:to>
                                    </p:set>
                                    <p:animEffect transition="in" filter="fade">
                                      <p:cBhvr>
                                        <p:cTn id="42" dur="500"/>
                                        <p:tgtEl>
                                          <p:spTgt spid="133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457200" y="277813"/>
            <a:ext cx="8382000" cy="1139825"/>
          </a:xfrm>
        </p:spPr>
        <p:txBody>
          <a:bodyPr anchor="ctr"/>
          <a:lstStyle/>
          <a:p>
            <a:pPr eaLnBrk="1" hangingPunct="1"/>
            <a:r>
              <a:rPr lang="en-US" sz="3800" b="1" dirty="0" smtClean="0">
                <a:solidFill>
                  <a:schemeClr val="bg2"/>
                </a:solidFill>
                <a:latin typeface="Arial" charset="0"/>
                <a:cs typeface="Arial" charset="0"/>
              </a:rPr>
              <a:t>10.	The Leader’s Situation Sensing</a:t>
            </a:r>
          </a:p>
        </p:txBody>
      </p:sp>
      <p:sp>
        <p:nvSpPr>
          <p:cNvPr id="14339" name="Content Placeholder 2"/>
          <p:cNvSpPr>
            <a:spLocks noGrp="1"/>
          </p:cNvSpPr>
          <p:nvPr>
            <p:ph idx="4294967295"/>
          </p:nvPr>
        </p:nvSpPr>
        <p:spPr>
          <a:xfrm>
            <a:off x="381000" y="1676400"/>
            <a:ext cx="8229600" cy="4678363"/>
          </a:xfrm>
        </p:spPr>
        <p:txBody>
          <a:bodyPr/>
          <a:lstStyle/>
          <a:p>
            <a:pPr eaLnBrk="1" hangingPunct="1">
              <a:buFont typeface="Wingdings" pitchFamily="2" charset="2"/>
              <a:buNone/>
            </a:pPr>
            <a:r>
              <a:rPr lang="en-US" sz="1600" dirty="0" smtClean="0">
                <a:cs typeface="Arial" charset="0"/>
              </a:rPr>
              <a:t>      </a:t>
            </a:r>
            <a:r>
              <a:rPr lang="en-US" sz="1600" b="1" i="1" dirty="0" smtClean="0">
                <a:cs typeface="Arial" charset="0"/>
              </a:rPr>
              <a:t>Christian leaders of influence know what is “going on” </a:t>
            </a:r>
          </a:p>
          <a:p>
            <a:pPr eaLnBrk="1" hangingPunct="1">
              <a:buFont typeface="Wingdings" pitchFamily="2" charset="2"/>
              <a:buNone/>
            </a:pPr>
            <a:endParaRPr lang="en-US" sz="1600" b="1" i="1" dirty="0" smtClean="0">
              <a:cs typeface="Arial" charset="0"/>
            </a:endParaRPr>
          </a:p>
          <a:p>
            <a:pPr eaLnBrk="1" hangingPunct="1"/>
            <a:r>
              <a:rPr lang="en-US" sz="1600" dirty="0" smtClean="0">
                <a:cs typeface="Arial" charset="0"/>
              </a:rPr>
              <a:t>understands and exercises emotional intelligence</a:t>
            </a:r>
          </a:p>
          <a:p>
            <a:pPr eaLnBrk="1" hangingPunct="1"/>
            <a:r>
              <a:rPr lang="en-US" sz="1600" dirty="0" smtClean="0">
                <a:cs typeface="Arial" charset="0"/>
              </a:rPr>
              <a:t>has a well-developed and proven capacity to “make decisions”</a:t>
            </a:r>
          </a:p>
          <a:p>
            <a:pPr eaLnBrk="1" hangingPunct="1"/>
            <a:r>
              <a:rPr lang="en-US" sz="1600" dirty="0" smtClean="0">
                <a:cs typeface="Arial" charset="0"/>
              </a:rPr>
              <a:t>not “in a hurry” to put others into leadership roles</a:t>
            </a:r>
          </a:p>
          <a:p>
            <a:pPr eaLnBrk="1" hangingPunct="1"/>
            <a:r>
              <a:rPr lang="en-US" sz="1600" dirty="0" smtClean="0">
                <a:cs typeface="Arial" charset="0"/>
              </a:rPr>
              <a:t>aware of where everyone is “up to” – so there are “no surprises”</a:t>
            </a:r>
          </a:p>
          <a:p>
            <a:pPr eaLnBrk="1" hangingPunct="1"/>
            <a:r>
              <a:rPr lang="en-US" sz="1600" dirty="0" smtClean="0">
                <a:cs typeface="Arial" charset="0"/>
              </a:rPr>
              <a:t>has well-developed environmental knowledge and sensitivity</a:t>
            </a:r>
          </a:p>
          <a:p>
            <a:pPr eaLnBrk="1" hangingPunct="1"/>
            <a:r>
              <a:rPr lang="en-US" sz="1600" dirty="0" smtClean="0">
                <a:cs typeface="Arial" charset="0"/>
              </a:rPr>
              <a:t>sees leadership in a life context</a:t>
            </a:r>
          </a:p>
          <a:p>
            <a:pPr eaLnBrk="1" hangingPunct="1"/>
            <a:r>
              <a:rPr lang="en-US" sz="1600" dirty="0" smtClean="0">
                <a:cs typeface="Arial" charset="0"/>
              </a:rPr>
              <a:t>developing leaders who demonstrate faithfulness</a:t>
            </a:r>
          </a:p>
          <a:p>
            <a:pPr eaLnBrk="1" hangingPunct="1"/>
            <a:r>
              <a:rPr lang="en-US" sz="1600" dirty="0" smtClean="0">
                <a:cs typeface="Arial" charset="0"/>
              </a:rPr>
              <a:t>prepared to put aspirations on hold till the right time</a:t>
            </a:r>
          </a:p>
          <a:p>
            <a:pPr eaLnBrk="1" hangingPunct="1"/>
            <a:r>
              <a:rPr lang="en-US" sz="1600" dirty="0" smtClean="0">
                <a:cs typeface="Arial" charset="0"/>
              </a:rPr>
              <a:t>prepared </a:t>
            </a:r>
            <a:r>
              <a:rPr lang="en-US" sz="1600" dirty="0" smtClean="0">
                <a:cs typeface="Arial" charset="0"/>
              </a:rPr>
              <a:t>to let go of ideas/”dead” visions/plans if things do not work or if the timing is not right</a:t>
            </a:r>
          </a:p>
          <a:p>
            <a:pPr eaLnBrk="1" hangingPunct="1">
              <a:buFont typeface="Wingdings" pitchFamily="2" charset="2"/>
              <a:buNone/>
            </a:pPr>
            <a:endParaRPr lang="en-US" sz="1600" dirty="0" smtClean="0">
              <a:cs typeface="Arial" charset="0"/>
            </a:endParaRPr>
          </a:p>
        </p:txBody>
      </p:sp>
    </p:spTree>
    <p:extLst>
      <p:ext uri="{BB962C8B-B14F-4D97-AF65-F5344CB8AC3E}">
        <p14:creationId xmlns:p14="http://schemas.microsoft.com/office/powerpoint/2010/main" val="19736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fade">
                                      <p:cBhvr>
                                        <p:cTn id="12" dur="500"/>
                                        <p:tgtEl>
                                          <p:spTgt spid="143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fade">
                                      <p:cBhvr>
                                        <p:cTn id="17" dur="500"/>
                                        <p:tgtEl>
                                          <p:spTgt spid="143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fade">
                                      <p:cBhvr>
                                        <p:cTn id="22" dur="500"/>
                                        <p:tgtEl>
                                          <p:spTgt spid="1433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animEffect transition="in" filter="fade">
                                      <p:cBhvr>
                                        <p:cTn id="27" dur="500"/>
                                        <p:tgtEl>
                                          <p:spTgt spid="1433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339">
                                            <p:txEl>
                                              <p:pRg st="6" end="6"/>
                                            </p:txEl>
                                          </p:spTgt>
                                        </p:tgtEl>
                                        <p:attrNameLst>
                                          <p:attrName>style.visibility</p:attrName>
                                        </p:attrNameLst>
                                      </p:cBhvr>
                                      <p:to>
                                        <p:strVal val="visible"/>
                                      </p:to>
                                    </p:set>
                                    <p:animEffect transition="in" filter="fade">
                                      <p:cBhvr>
                                        <p:cTn id="32" dur="500"/>
                                        <p:tgtEl>
                                          <p:spTgt spid="1433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339">
                                            <p:txEl>
                                              <p:pRg st="7" end="7"/>
                                            </p:txEl>
                                          </p:spTgt>
                                        </p:tgtEl>
                                        <p:attrNameLst>
                                          <p:attrName>style.visibility</p:attrName>
                                        </p:attrNameLst>
                                      </p:cBhvr>
                                      <p:to>
                                        <p:strVal val="visible"/>
                                      </p:to>
                                    </p:set>
                                    <p:animEffect transition="in" filter="fade">
                                      <p:cBhvr>
                                        <p:cTn id="37" dur="500"/>
                                        <p:tgtEl>
                                          <p:spTgt spid="1433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339">
                                            <p:txEl>
                                              <p:pRg st="8" end="8"/>
                                            </p:txEl>
                                          </p:spTgt>
                                        </p:tgtEl>
                                        <p:attrNameLst>
                                          <p:attrName>style.visibility</p:attrName>
                                        </p:attrNameLst>
                                      </p:cBhvr>
                                      <p:to>
                                        <p:strVal val="visible"/>
                                      </p:to>
                                    </p:set>
                                    <p:animEffect transition="in" filter="fade">
                                      <p:cBhvr>
                                        <p:cTn id="42" dur="500"/>
                                        <p:tgtEl>
                                          <p:spTgt spid="1433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339">
                                            <p:txEl>
                                              <p:pRg st="9" end="9"/>
                                            </p:txEl>
                                          </p:spTgt>
                                        </p:tgtEl>
                                        <p:attrNameLst>
                                          <p:attrName>style.visibility</p:attrName>
                                        </p:attrNameLst>
                                      </p:cBhvr>
                                      <p:to>
                                        <p:strVal val="visible"/>
                                      </p:to>
                                    </p:set>
                                    <p:animEffect transition="in" filter="fade">
                                      <p:cBhvr>
                                        <p:cTn id="47" dur="500"/>
                                        <p:tgtEl>
                                          <p:spTgt spid="14339">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339">
                                            <p:txEl>
                                              <p:pRg st="10" end="10"/>
                                            </p:txEl>
                                          </p:spTgt>
                                        </p:tgtEl>
                                        <p:attrNameLst>
                                          <p:attrName>style.visibility</p:attrName>
                                        </p:attrNameLst>
                                      </p:cBhvr>
                                      <p:to>
                                        <p:strVal val="visible"/>
                                      </p:to>
                                    </p:set>
                                    <p:animEffect transition="in" filter="fade">
                                      <p:cBhvr>
                                        <p:cTn id="52" dur="500"/>
                                        <p:tgtEl>
                                          <p:spTgt spid="143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660400" y="1600200"/>
            <a:ext cx="7772400"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r>
              <a:rPr lang="en-US" sz="2800" b="1" dirty="0" smtClean="0">
                <a:solidFill>
                  <a:schemeClr val="bg2"/>
                </a:solidFill>
              </a:rPr>
              <a:t>Essentials</a:t>
            </a:r>
            <a:endParaRPr lang="en-US" sz="2800" b="1" dirty="0">
              <a:solidFill>
                <a:schemeClr val="bg2"/>
              </a:solidFill>
            </a:endParaRPr>
          </a:p>
          <a:p>
            <a:pPr eaLnBrk="1" hangingPunct="1">
              <a:buFontTx/>
              <a:buAutoNum type="arabicPeriod"/>
            </a:pPr>
            <a:endParaRPr lang="en-US" dirty="0"/>
          </a:p>
          <a:p>
            <a:pPr eaLnBrk="1" hangingPunct="1"/>
            <a:endParaRPr lang="en-US" dirty="0"/>
          </a:p>
          <a:p>
            <a:pPr eaLnBrk="1" hangingPunct="1">
              <a:buFontTx/>
              <a:buAutoNum type="arabicPeriod"/>
            </a:pPr>
            <a:endParaRPr lang="en-US" dirty="0"/>
          </a:p>
          <a:p>
            <a:pPr algn="l" eaLnBrk="1" hangingPunct="1">
              <a:buFontTx/>
              <a:buAutoNum type="arabicPeriod"/>
            </a:pPr>
            <a:r>
              <a:rPr lang="en-US" sz="1800" dirty="0"/>
              <a:t>Do you show the signs of being an Effective Christian Leader?</a:t>
            </a:r>
          </a:p>
          <a:p>
            <a:pPr algn="l" eaLnBrk="1" hangingPunct="1">
              <a:buFontTx/>
              <a:buAutoNum type="arabicPeriod"/>
            </a:pPr>
            <a:endParaRPr lang="en-US" sz="1800" dirty="0"/>
          </a:p>
          <a:p>
            <a:pPr algn="l" eaLnBrk="1" hangingPunct="1">
              <a:buFontTx/>
              <a:buAutoNum type="arabicPeriod"/>
            </a:pPr>
            <a:r>
              <a:rPr lang="en-US" sz="1800" dirty="0"/>
              <a:t>Do you see areas in which you can improve?</a:t>
            </a:r>
          </a:p>
          <a:p>
            <a:pPr algn="l" eaLnBrk="1" hangingPunct="1">
              <a:buFontTx/>
              <a:buAutoNum type="arabicPeriod"/>
            </a:pPr>
            <a:endParaRPr lang="en-US" sz="1800" dirty="0"/>
          </a:p>
          <a:p>
            <a:pPr algn="l" eaLnBrk="1" hangingPunct="1">
              <a:buFontTx/>
              <a:buAutoNum type="arabicPeriod"/>
            </a:pPr>
            <a:r>
              <a:rPr lang="en-US" sz="1800" dirty="0"/>
              <a:t>Do the individuals that follow you view you in the same manner in which you view yourself?</a:t>
            </a:r>
          </a:p>
          <a:p>
            <a:pPr algn="l" eaLnBrk="1" hangingPunct="1">
              <a:buFontTx/>
              <a:buAutoNum type="arabicPeriod"/>
            </a:pPr>
            <a:endParaRPr lang="en-US" sz="1800" dirty="0"/>
          </a:p>
          <a:p>
            <a:pPr algn="l" eaLnBrk="1" hangingPunct="1">
              <a:buFontTx/>
              <a:buAutoNum type="arabicPeriod"/>
            </a:pPr>
            <a:r>
              <a:rPr lang="en-US" sz="1800" dirty="0"/>
              <a:t>What areas do we </a:t>
            </a:r>
            <a:r>
              <a:rPr lang="en-US" sz="1800" dirty="0" smtClean="0"/>
              <a:t>team need </a:t>
            </a:r>
            <a:r>
              <a:rPr lang="en-US" sz="1800" dirty="0"/>
              <a:t>to improve?</a:t>
            </a:r>
          </a:p>
          <a:p>
            <a:pPr algn="l" eaLnBrk="1" hangingPunct="1">
              <a:buFontTx/>
              <a:buAutoNum type="arabicPeriod"/>
            </a:pPr>
            <a:endParaRPr lang="en-US" sz="1800" dirty="0"/>
          </a:p>
        </p:txBody>
      </p:sp>
    </p:spTree>
    <p:extLst>
      <p:ext uri="{BB962C8B-B14F-4D97-AF65-F5344CB8AC3E}">
        <p14:creationId xmlns:p14="http://schemas.microsoft.com/office/powerpoint/2010/main" val="2389555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body" idx="1"/>
          </p:nvPr>
        </p:nvSpPr>
        <p:spPr>
          <a:xfrm>
            <a:off x="304800" y="1828800"/>
            <a:ext cx="9067800" cy="4191000"/>
          </a:xfrm>
        </p:spPr>
        <p:txBody>
          <a:bodyPr/>
          <a:lstStyle/>
          <a:p>
            <a:pPr marL="495300" indent="-495300">
              <a:lnSpc>
                <a:spcPct val="80000"/>
              </a:lnSpc>
              <a:buFont typeface="Wingdings" pitchFamily="2" charset="2"/>
              <a:buAutoNum type="arabicPeriod"/>
            </a:pPr>
            <a:r>
              <a:rPr lang="en-US" sz="2000" b="1" i="1" dirty="0" smtClean="0">
                <a:cs typeface="Arial" charset="0"/>
              </a:rPr>
              <a:t>The effective Christian leader is an authentic and consistent follower of Christ.</a:t>
            </a:r>
          </a:p>
          <a:p>
            <a:pPr marL="495300" indent="-495300">
              <a:lnSpc>
                <a:spcPct val="80000"/>
              </a:lnSpc>
              <a:buFont typeface="Wingdings" pitchFamily="2" charset="2"/>
              <a:buAutoNum type="arabicPeriod"/>
            </a:pPr>
            <a:endParaRPr lang="en-US" sz="2000" b="1" i="1" dirty="0" smtClean="0">
              <a:cs typeface="Arial" charset="0"/>
            </a:endParaRPr>
          </a:p>
          <a:p>
            <a:pPr marL="495300" indent="-495300">
              <a:lnSpc>
                <a:spcPct val="80000"/>
              </a:lnSpc>
              <a:buFont typeface="Wingdings" pitchFamily="2" charset="2"/>
              <a:buAutoNum type="arabicPeriod"/>
            </a:pPr>
            <a:r>
              <a:rPr lang="en-US" sz="2000" b="1" i="1" dirty="0" smtClean="0">
                <a:cs typeface="Arial" charset="0"/>
              </a:rPr>
              <a:t>Leadership worth following demonstrates high standards of personal integrity .</a:t>
            </a:r>
          </a:p>
          <a:p>
            <a:pPr marL="495300" indent="-495300">
              <a:lnSpc>
                <a:spcPct val="80000"/>
              </a:lnSpc>
              <a:buFont typeface="Wingdings" pitchFamily="2" charset="2"/>
              <a:buAutoNum type="arabicPeriod"/>
            </a:pPr>
            <a:endParaRPr lang="en-US" sz="2000" b="1" i="1" dirty="0" smtClean="0">
              <a:cs typeface="Arial" charset="0"/>
            </a:endParaRPr>
          </a:p>
          <a:p>
            <a:pPr marL="495300" indent="-495300">
              <a:lnSpc>
                <a:spcPct val="80000"/>
              </a:lnSpc>
              <a:buFont typeface="Wingdings" pitchFamily="2" charset="2"/>
              <a:buAutoNum type="arabicPeriod"/>
            </a:pPr>
            <a:r>
              <a:rPr lang="en-US" sz="2000" b="1" i="1" dirty="0" smtClean="0">
                <a:cs typeface="Arial" charset="0"/>
              </a:rPr>
              <a:t>The genuine Christian leader sees ministry as a call, to “service”, a developed life, not a vocation/position/job/personal possession</a:t>
            </a:r>
          </a:p>
          <a:p>
            <a:pPr marL="495300" indent="-495300">
              <a:lnSpc>
                <a:spcPct val="80000"/>
              </a:lnSpc>
              <a:buFont typeface="Wingdings" pitchFamily="2" charset="2"/>
              <a:buAutoNum type="arabicPeriod"/>
            </a:pPr>
            <a:endParaRPr lang="en-US" sz="2000" b="1" i="1" dirty="0" smtClean="0">
              <a:cs typeface="Arial" charset="0"/>
            </a:endParaRPr>
          </a:p>
          <a:p>
            <a:pPr marL="495300" indent="-495300">
              <a:lnSpc>
                <a:spcPct val="80000"/>
              </a:lnSpc>
              <a:buFont typeface="Wingdings" pitchFamily="2" charset="2"/>
              <a:buAutoNum type="arabicPeriod"/>
            </a:pPr>
            <a:r>
              <a:rPr lang="en-US" sz="2000" b="1" i="1" dirty="0" smtClean="0">
                <a:cs typeface="Arial" charset="0"/>
              </a:rPr>
              <a:t>Focus is essential if the leader is to know which way to go.</a:t>
            </a:r>
          </a:p>
          <a:p>
            <a:pPr marL="495300" indent="-495300">
              <a:lnSpc>
                <a:spcPct val="80000"/>
              </a:lnSpc>
              <a:buFont typeface="Wingdings" pitchFamily="2" charset="2"/>
              <a:buAutoNum type="arabicPeriod"/>
            </a:pPr>
            <a:endParaRPr lang="en-US" sz="2000" b="1" i="1" dirty="0">
              <a:cs typeface="Arial" charset="0"/>
            </a:endParaRPr>
          </a:p>
          <a:p>
            <a:pPr marL="495300" indent="-495300">
              <a:lnSpc>
                <a:spcPct val="80000"/>
              </a:lnSpc>
              <a:buFont typeface="Wingdings" pitchFamily="2" charset="2"/>
              <a:buAutoNum type="arabicPeriod"/>
            </a:pPr>
            <a:r>
              <a:rPr lang="en-US" sz="2000" b="1" i="1" dirty="0" smtClean="0">
                <a:cs typeface="Arial" charset="0"/>
              </a:rPr>
              <a:t>Having done well, the genuine Christian leader seeks to excel.</a:t>
            </a:r>
          </a:p>
          <a:p>
            <a:pPr marL="495300" indent="-495300">
              <a:lnSpc>
                <a:spcPct val="80000"/>
              </a:lnSpc>
              <a:buFont typeface="Wingdings" pitchFamily="2" charset="2"/>
              <a:buAutoNum type="arabicPeriod"/>
            </a:pPr>
            <a:endParaRPr lang="en-US" sz="2000" b="1" i="1" dirty="0" smtClean="0">
              <a:cs typeface="Arial" charset="0"/>
            </a:endParaRPr>
          </a:p>
          <a:p>
            <a:pPr marL="495300" indent="-495300">
              <a:lnSpc>
                <a:spcPct val="80000"/>
              </a:lnSpc>
            </a:pPr>
            <a:endParaRPr lang="en-US" sz="2000" b="1" i="1" dirty="0" smtClean="0">
              <a:cs typeface="Arial" charset="0"/>
            </a:endParaRPr>
          </a:p>
          <a:p>
            <a:pPr marL="495300" indent="-495300">
              <a:lnSpc>
                <a:spcPct val="80000"/>
              </a:lnSpc>
            </a:pPr>
            <a:endParaRPr lang="en-US" sz="2000" b="1" i="1" dirty="0" smtClean="0">
              <a:cs typeface="Arial" charset="0"/>
            </a:endParaRPr>
          </a:p>
          <a:p>
            <a:pPr marL="495300" indent="-495300">
              <a:lnSpc>
                <a:spcPct val="80000"/>
              </a:lnSpc>
              <a:buNone/>
            </a:pPr>
            <a:endParaRPr lang="en-US" sz="2000" b="1" i="1" dirty="0" smtClean="0">
              <a:cs typeface="Arial" charset="0"/>
            </a:endParaRPr>
          </a:p>
          <a:p>
            <a:pPr marL="495300" indent="-495300">
              <a:lnSpc>
                <a:spcPct val="80000"/>
              </a:lnSpc>
              <a:buNone/>
            </a:pPr>
            <a:endParaRPr lang="en-US" sz="2000" b="1" i="1" dirty="0" smtClean="0">
              <a:cs typeface="Arial" charset="0"/>
            </a:endParaRPr>
          </a:p>
          <a:p>
            <a:pPr marL="495300" indent="-495300">
              <a:lnSpc>
                <a:spcPct val="80000"/>
              </a:lnSpc>
              <a:buNone/>
            </a:pPr>
            <a:endParaRPr lang="en-US" sz="2000" b="1" i="1" dirty="0" smtClean="0">
              <a:cs typeface="Arial" charset="0"/>
            </a:endParaRPr>
          </a:p>
          <a:p>
            <a:pPr marL="495300" indent="-495300">
              <a:lnSpc>
                <a:spcPct val="80000"/>
              </a:lnSpc>
              <a:buNone/>
            </a:pPr>
            <a:endParaRPr lang="en-US" sz="2000" b="1" i="1" dirty="0" smtClean="0">
              <a:cs typeface="Arial" charset="0"/>
            </a:endParaRPr>
          </a:p>
          <a:p>
            <a:pPr marL="495300" indent="-495300">
              <a:lnSpc>
                <a:spcPct val="80000"/>
              </a:lnSpc>
            </a:pPr>
            <a:endParaRPr lang="en-US" sz="2000" b="1" i="1" dirty="0" smtClean="0">
              <a:cs typeface="Arial" charset="0"/>
            </a:endParaRPr>
          </a:p>
          <a:p>
            <a:pPr marL="495300" indent="-495300">
              <a:lnSpc>
                <a:spcPct val="80000"/>
              </a:lnSpc>
            </a:pPr>
            <a:endParaRPr lang="en-US" sz="2000" b="1" i="1" dirty="0" smtClean="0">
              <a:cs typeface="Arial" charset="0"/>
            </a:endParaRPr>
          </a:p>
          <a:p>
            <a:pPr marL="495300" indent="-495300">
              <a:lnSpc>
                <a:spcPct val="80000"/>
              </a:lnSpc>
            </a:pPr>
            <a:endParaRPr lang="en-AU"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fade">
                                      <p:cBhvr>
                                        <p:cTn id="7" dur="500"/>
                                        <p:tgtEl>
                                          <p:spTgt spid="1741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413">
                                            <p:txEl>
                                              <p:pRg st="2" end="2"/>
                                            </p:txEl>
                                          </p:spTgt>
                                        </p:tgtEl>
                                        <p:attrNameLst>
                                          <p:attrName>style.visibility</p:attrName>
                                        </p:attrNameLst>
                                      </p:cBhvr>
                                      <p:to>
                                        <p:strVal val="visible"/>
                                      </p:to>
                                    </p:set>
                                    <p:animEffect transition="in" filter="fade">
                                      <p:cBhvr>
                                        <p:cTn id="10" dur="500"/>
                                        <p:tgtEl>
                                          <p:spTgt spid="1741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413">
                                            <p:txEl>
                                              <p:pRg st="4" end="4"/>
                                            </p:txEl>
                                          </p:spTgt>
                                        </p:tgtEl>
                                        <p:attrNameLst>
                                          <p:attrName>style.visibility</p:attrName>
                                        </p:attrNameLst>
                                      </p:cBhvr>
                                      <p:to>
                                        <p:strVal val="visible"/>
                                      </p:to>
                                    </p:set>
                                    <p:animEffect transition="in" filter="fade">
                                      <p:cBhvr>
                                        <p:cTn id="13" dur="500"/>
                                        <p:tgtEl>
                                          <p:spTgt spid="1741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7413">
                                            <p:txEl>
                                              <p:pRg st="6" end="6"/>
                                            </p:txEl>
                                          </p:spTgt>
                                        </p:tgtEl>
                                        <p:attrNameLst>
                                          <p:attrName>style.visibility</p:attrName>
                                        </p:attrNameLst>
                                      </p:cBhvr>
                                      <p:to>
                                        <p:strVal val="visible"/>
                                      </p:to>
                                    </p:set>
                                    <p:animEffect transition="in" filter="fade">
                                      <p:cBhvr>
                                        <p:cTn id="16" dur="500"/>
                                        <p:tgtEl>
                                          <p:spTgt spid="1741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7413">
                                            <p:txEl>
                                              <p:pRg st="8" end="8"/>
                                            </p:txEl>
                                          </p:spTgt>
                                        </p:tgtEl>
                                        <p:attrNameLst>
                                          <p:attrName>style.visibility</p:attrName>
                                        </p:attrNameLst>
                                      </p:cBhvr>
                                      <p:to>
                                        <p:strVal val="visible"/>
                                      </p:to>
                                    </p:set>
                                    <p:animEffect transition="in" filter="fade">
                                      <p:cBhvr>
                                        <p:cTn id="19" dur="500"/>
                                        <p:tgtEl>
                                          <p:spTgt spid="174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438400"/>
            <a:ext cx="8991600" cy="4191000"/>
          </a:xfrm>
        </p:spPr>
        <p:txBody>
          <a:bodyPr/>
          <a:lstStyle/>
          <a:p>
            <a:pPr marL="0" indent="0">
              <a:lnSpc>
                <a:spcPct val="80000"/>
              </a:lnSpc>
              <a:buNone/>
            </a:pPr>
            <a:r>
              <a:rPr lang="en-US" sz="2000" b="1" i="1" dirty="0" smtClean="0">
                <a:cs typeface="Arial" charset="0"/>
              </a:rPr>
              <a:t>6.       </a:t>
            </a:r>
            <a:r>
              <a:rPr lang="en-US" sz="2000" b="1" i="1" dirty="0" smtClean="0">
                <a:cs typeface="Arial" charset="0"/>
              </a:rPr>
              <a:t>Effective Christian leadership functions through team relationship.</a:t>
            </a:r>
          </a:p>
          <a:p>
            <a:pPr marL="0" indent="0">
              <a:lnSpc>
                <a:spcPct val="80000"/>
              </a:lnSpc>
              <a:buNone/>
            </a:pPr>
            <a:endParaRPr lang="en-US" sz="2000" b="1" i="1" dirty="0" smtClean="0">
              <a:cs typeface="Arial" charset="0"/>
            </a:endParaRPr>
          </a:p>
          <a:p>
            <a:pPr marL="0" indent="0">
              <a:lnSpc>
                <a:spcPct val="80000"/>
              </a:lnSpc>
              <a:buNone/>
            </a:pPr>
            <a:r>
              <a:rPr lang="en-US" sz="2000" b="1" i="1" dirty="0" smtClean="0">
                <a:cs typeface="Arial" charset="0"/>
              </a:rPr>
              <a:t>7.       </a:t>
            </a:r>
            <a:r>
              <a:rPr lang="en-US" sz="2000" b="1" i="1" dirty="0" smtClean="0">
                <a:cs typeface="Arial" charset="0"/>
              </a:rPr>
              <a:t>Good leaders genuinely like people and build relationships.</a:t>
            </a:r>
          </a:p>
          <a:p>
            <a:pPr marL="495300" indent="-495300">
              <a:lnSpc>
                <a:spcPct val="80000"/>
              </a:lnSpc>
              <a:buFont typeface="Wingdings" pitchFamily="2" charset="2"/>
              <a:buAutoNum type="arabicPeriod"/>
            </a:pPr>
            <a:endParaRPr lang="en-US" sz="2000" b="1" i="1" dirty="0" smtClean="0">
              <a:cs typeface="Arial" charset="0"/>
            </a:endParaRPr>
          </a:p>
          <a:p>
            <a:pPr marL="0" indent="0">
              <a:lnSpc>
                <a:spcPct val="80000"/>
              </a:lnSpc>
              <a:buNone/>
            </a:pPr>
            <a:r>
              <a:rPr lang="en-US" sz="2000" b="1" i="1" dirty="0" smtClean="0">
                <a:cs typeface="Arial" charset="0"/>
              </a:rPr>
              <a:t>8.      Leaders have followers – by definition – and must look after them.</a:t>
            </a:r>
          </a:p>
          <a:p>
            <a:pPr marL="0" indent="0">
              <a:lnSpc>
                <a:spcPct val="80000"/>
              </a:lnSpc>
              <a:buNone/>
            </a:pPr>
            <a:endParaRPr lang="en-US" sz="2000" b="1" i="1" dirty="0" smtClean="0">
              <a:cs typeface="Arial" charset="0"/>
            </a:endParaRPr>
          </a:p>
          <a:p>
            <a:pPr marL="457200" indent="-457200">
              <a:lnSpc>
                <a:spcPct val="80000"/>
              </a:lnSpc>
              <a:buAutoNum type="arabicPeriod" startAt="9"/>
            </a:pPr>
            <a:r>
              <a:rPr lang="en-US" sz="2000" b="1" i="1" dirty="0" smtClean="0">
                <a:cs typeface="Arial" charset="0"/>
              </a:rPr>
              <a:t>Good leaders are made by trials and tests that cleanse and shape them</a:t>
            </a:r>
          </a:p>
          <a:p>
            <a:pPr marL="0" indent="0">
              <a:lnSpc>
                <a:spcPct val="80000"/>
              </a:lnSpc>
              <a:buNone/>
            </a:pPr>
            <a:endParaRPr lang="en-US" sz="2000" b="1" i="1" dirty="0" smtClean="0">
              <a:cs typeface="Arial" charset="0"/>
            </a:endParaRPr>
          </a:p>
          <a:p>
            <a:pPr marL="0" indent="0">
              <a:lnSpc>
                <a:spcPct val="80000"/>
              </a:lnSpc>
              <a:buNone/>
            </a:pPr>
            <a:r>
              <a:rPr lang="en-US" sz="2000" b="1" i="1" dirty="0" smtClean="0">
                <a:cs typeface="Arial" charset="0"/>
              </a:rPr>
              <a:t>10.   Christian leaders of influence know what is “going on”</a:t>
            </a:r>
          </a:p>
          <a:p>
            <a:endParaRPr lang="en-US" dirty="0"/>
          </a:p>
        </p:txBody>
      </p:sp>
    </p:spTree>
    <p:extLst>
      <p:ext uri="{BB962C8B-B14F-4D97-AF65-F5344CB8AC3E}">
        <p14:creationId xmlns:p14="http://schemas.microsoft.com/office/powerpoint/2010/main" val="78627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990600" y="381000"/>
            <a:ext cx="7315200" cy="715962"/>
          </a:xfrm>
        </p:spPr>
        <p:txBody>
          <a:bodyPr anchor="ctr"/>
          <a:lstStyle/>
          <a:p>
            <a:pPr eaLnBrk="1" hangingPunct="1"/>
            <a:r>
              <a:rPr lang="en-US" sz="3800" b="1" dirty="0" smtClean="0">
                <a:solidFill>
                  <a:schemeClr val="bg2"/>
                </a:solidFill>
                <a:latin typeface="Arial" charset="0"/>
                <a:cs typeface="Arial" charset="0"/>
              </a:rPr>
              <a:t>1.	The Leader’s Life</a:t>
            </a:r>
          </a:p>
        </p:txBody>
      </p:sp>
      <p:sp>
        <p:nvSpPr>
          <p:cNvPr id="5123" name="Content Placeholder 2"/>
          <p:cNvSpPr>
            <a:spLocks noGrp="1"/>
          </p:cNvSpPr>
          <p:nvPr>
            <p:ph idx="4294967295"/>
          </p:nvPr>
        </p:nvSpPr>
        <p:spPr>
          <a:xfrm>
            <a:off x="381000" y="1676400"/>
            <a:ext cx="8229600" cy="5334000"/>
          </a:xfrm>
        </p:spPr>
        <p:txBody>
          <a:bodyPr/>
          <a:lstStyle/>
          <a:p>
            <a:pPr eaLnBrk="1" hangingPunct="1">
              <a:lnSpc>
                <a:spcPct val="80000"/>
              </a:lnSpc>
              <a:buFont typeface="Wingdings" pitchFamily="2" charset="2"/>
              <a:buNone/>
            </a:pPr>
            <a:r>
              <a:rPr lang="en-US" sz="1600" dirty="0" smtClean="0">
                <a:cs typeface="Arial" charset="0"/>
              </a:rPr>
              <a:t>       </a:t>
            </a:r>
            <a:r>
              <a:rPr lang="en-US" sz="1600" b="1" i="1" dirty="0" smtClean="0">
                <a:cs typeface="Arial" charset="0"/>
              </a:rPr>
              <a:t>The effective </a:t>
            </a:r>
            <a:r>
              <a:rPr lang="en-US" sz="1600" b="1" i="1" dirty="0" smtClean="0">
                <a:cs typeface="Arial" charset="0"/>
              </a:rPr>
              <a:t>Christian </a:t>
            </a:r>
            <a:r>
              <a:rPr lang="en-US" sz="1600" b="1" i="1" dirty="0" smtClean="0">
                <a:cs typeface="Arial" charset="0"/>
              </a:rPr>
              <a:t>leader is an authentic and consistent follower of </a:t>
            </a:r>
            <a:r>
              <a:rPr lang="en-US" sz="1600" b="1" i="1" dirty="0" smtClean="0">
                <a:cs typeface="Arial" charset="0"/>
              </a:rPr>
              <a:t>Christ.</a:t>
            </a:r>
          </a:p>
          <a:p>
            <a:pPr eaLnBrk="1" hangingPunct="1">
              <a:lnSpc>
                <a:spcPct val="80000"/>
              </a:lnSpc>
              <a:buFont typeface="Wingdings" pitchFamily="2" charset="2"/>
              <a:buNone/>
            </a:pPr>
            <a:endParaRPr lang="en-US" sz="1600" b="1" i="1" dirty="0" smtClean="0">
              <a:cs typeface="Arial" charset="0"/>
            </a:endParaRPr>
          </a:p>
          <a:p>
            <a:pPr eaLnBrk="1" hangingPunct="1">
              <a:lnSpc>
                <a:spcPct val="80000"/>
              </a:lnSpc>
            </a:pPr>
            <a:r>
              <a:rPr lang="en-US" sz="1600" dirty="0" smtClean="0">
                <a:cs typeface="Arial" charset="0"/>
              </a:rPr>
              <a:t>spiritual focus – not materialistically driven, but listening to the Holy Spirit</a:t>
            </a:r>
          </a:p>
          <a:p>
            <a:pPr eaLnBrk="1" hangingPunct="1">
              <a:lnSpc>
                <a:spcPct val="80000"/>
              </a:lnSpc>
            </a:pPr>
            <a:r>
              <a:rPr lang="en-US" sz="1600" dirty="0" smtClean="0">
                <a:cs typeface="Arial" charset="0"/>
              </a:rPr>
              <a:t>has the right attitudes:</a:t>
            </a:r>
          </a:p>
          <a:p>
            <a:pPr lvl="1" indent="-147638" eaLnBrk="1" hangingPunct="1">
              <a:lnSpc>
                <a:spcPct val="80000"/>
              </a:lnSpc>
              <a:buFont typeface="Wingdings" pitchFamily="2" charset="2"/>
              <a:buChar char="v"/>
            </a:pPr>
            <a:r>
              <a:rPr lang="en-US" sz="1600" dirty="0" smtClean="0">
                <a:cs typeface="Arial" charset="0"/>
              </a:rPr>
              <a:t>motivation to </a:t>
            </a:r>
            <a:r>
              <a:rPr lang="en-US" sz="1600" dirty="0" smtClean="0">
                <a:cs typeface="Arial" charset="0"/>
              </a:rPr>
              <a:t>experience God’s grace.</a:t>
            </a:r>
          </a:p>
          <a:p>
            <a:pPr lvl="1" indent="-147638" eaLnBrk="1" hangingPunct="1">
              <a:lnSpc>
                <a:spcPct val="80000"/>
              </a:lnSpc>
              <a:buFont typeface="Wingdings" pitchFamily="2" charset="2"/>
              <a:buChar char="v"/>
            </a:pPr>
            <a:r>
              <a:rPr lang="en-US" sz="1600" dirty="0" smtClean="0">
                <a:cs typeface="Arial" charset="0"/>
              </a:rPr>
              <a:t>desire </a:t>
            </a:r>
            <a:r>
              <a:rPr lang="en-US" sz="1600" dirty="0" smtClean="0">
                <a:cs typeface="Arial" charset="0"/>
              </a:rPr>
              <a:t>to reflect the character and person of Christ, with the Holy Spirit’s help/transformation</a:t>
            </a:r>
          </a:p>
          <a:p>
            <a:pPr lvl="1" indent="-147638" eaLnBrk="1" hangingPunct="1">
              <a:lnSpc>
                <a:spcPct val="80000"/>
              </a:lnSpc>
              <a:buFont typeface="Wingdings" pitchFamily="2" charset="2"/>
              <a:buChar char="v"/>
            </a:pPr>
            <a:r>
              <a:rPr lang="en-US" sz="1600" dirty="0" smtClean="0">
                <a:cs typeface="Arial" charset="0"/>
              </a:rPr>
              <a:t>followership – not “top down”, but </a:t>
            </a:r>
            <a:r>
              <a:rPr lang="en-US" sz="1600" dirty="0" smtClean="0">
                <a:cs typeface="Arial" charset="0"/>
              </a:rPr>
              <a:t>modeling Christ.</a:t>
            </a:r>
            <a:endParaRPr lang="en-US" sz="1600" dirty="0" smtClean="0">
              <a:cs typeface="Arial" charset="0"/>
            </a:endParaRPr>
          </a:p>
          <a:p>
            <a:pPr lvl="1" indent="-147638" eaLnBrk="1" hangingPunct="1">
              <a:lnSpc>
                <a:spcPct val="80000"/>
              </a:lnSpc>
              <a:buFont typeface="Wingdings" pitchFamily="2" charset="2"/>
              <a:buChar char="v"/>
            </a:pPr>
            <a:r>
              <a:rPr lang="en-US" sz="1600" dirty="0" smtClean="0">
                <a:cs typeface="Arial" charset="0"/>
              </a:rPr>
              <a:t>servant </a:t>
            </a:r>
            <a:r>
              <a:rPr lang="en-US" sz="1600" dirty="0" smtClean="0">
                <a:cs typeface="Arial" charset="0"/>
              </a:rPr>
              <a:t>– not emphasizing “rights”</a:t>
            </a:r>
          </a:p>
          <a:p>
            <a:pPr lvl="1" indent="-147638" eaLnBrk="1" hangingPunct="1">
              <a:lnSpc>
                <a:spcPct val="80000"/>
              </a:lnSpc>
              <a:buFont typeface="Wingdings" pitchFamily="2" charset="2"/>
              <a:buChar char="v"/>
            </a:pPr>
            <a:r>
              <a:rPr lang="en-US" sz="1600" dirty="0" smtClean="0">
                <a:cs typeface="Arial" charset="0"/>
              </a:rPr>
              <a:t>empathy – able and willing to “walk in the shoes” of others		</a:t>
            </a:r>
          </a:p>
          <a:p>
            <a:pPr lvl="1" indent="-147638" eaLnBrk="1" hangingPunct="1">
              <a:lnSpc>
                <a:spcPct val="80000"/>
              </a:lnSpc>
              <a:buFont typeface="Wingdings" pitchFamily="2" charset="2"/>
              <a:buChar char="v"/>
            </a:pPr>
            <a:r>
              <a:rPr lang="en-US" sz="1600" dirty="0" smtClean="0">
                <a:cs typeface="Arial" charset="0"/>
              </a:rPr>
              <a:t>collegiality</a:t>
            </a:r>
            <a:endParaRPr lang="en-US" sz="1600" dirty="0" smtClean="0">
              <a:cs typeface="Arial" charset="0"/>
            </a:endParaRPr>
          </a:p>
          <a:p>
            <a:pPr lvl="1" indent="-147638" eaLnBrk="1" hangingPunct="1">
              <a:lnSpc>
                <a:spcPct val="80000"/>
              </a:lnSpc>
              <a:buFont typeface="Wingdings" pitchFamily="2" charset="2"/>
              <a:buChar char="v"/>
            </a:pPr>
            <a:r>
              <a:rPr lang="en-US" sz="1600" dirty="0" smtClean="0">
                <a:cs typeface="Arial" charset="0"/>
              </a:rPr>
              <a:t>humility</a:t>
            </a:r>
          </a:p>
          <a:p>
            <a:pPr lvl="1" indent="-147638" eaLnBrk="1" hangingPunct="1">
              <a:lnSpc>
                <a:spcPct val="80000"/>
              </a:lnSpc>
              <a:buFont typeface="Wingdings" pitchFamily="2" charset="2"/>
              <a:buChar char="v"/>
            </a:pPr>
            <a:r>
              <a:rPr lang="en-US" sz="1600" dirty="0" smtClean="0">
                <a:cs typeface="Arial" charset="0"/>
              </a:rPr>
              <a:t>strong self-discipline in all areas of personal life </a:t>
            </a:r>
          </a:p>
          <a:p>
            <a:pPr lvl="1" indent="-147638" eaLnBrk="1" hangingPunct="1">
              <a:lnSpc>
                <a:spcPct val="80000"/>
              </a:lnSpc>
              <a:buFont typeface="Wingdings" pitchFamily="2" charset="2"/>
              <a:buChar char="v"/>
            </a:pPr>
            <a:r>
              <a:rPr lang="en-US" sz="1600" dirty="0" smtClean="0">
                <a:cs typeface="Arial" charset="0"/>
              </a:rPr>
              <a:t>commitment to hard work</a:t>
            </a:r>
          </a:p>
          <a:p>
            <a:pPr eaLnBrk="1" hangingPunct="1">
              <a:lnSpc>
                <a:spcPct val="80000"/>
              </a:lnSpc>
            </a:pPr>
            <a:endParaRPr lang="en-US" sz="1600" dirty="0" smtClean="0">
              <a:cs typeface="Arial" charset="0"/>
            </a:endParaRPr>
          </a:p>
          <a:p>
            <a:pPr eaLnBrk="1" hangingPunct="1">
              <a:lnSpc>
                <a:spcPct val="80000"/>
              </a:lnSpc>
            </a:pPr>
            <a:r>
              <a:rPr lang="en-US" sz="1600" dirty="0" smtClean="0">
                <a:cs typeface="Arial" charset="0"/>
              </a:rPr>
              <a:t>a </a:t>
            </a:r>
            <a:r>
              <a:rPr lang="en-US" sz="1600" dirty="0" smtClean="0">
                <a:cs typeface="Arial" charset="0"/>
              </a:rPr>
              <a:t>learner</a:t>
            </a:r>
          </a:p>
          <a:p>
            <a:pPr lvl="1" indent="-147638" eaLnBrk="1" hangingPunct="1">
              <a:lnSpc>
                <a:spcPct val="80000"/>
              </a:lnSpc>
              <a:buFont typeface="Wingdings" pitchFamily="2" charset="2"/>
              <a:buChar char="v"/>
            </a:pPr>
            <a:r>
              <a:rPr lang="en-US" sz="1600" dirty="0" smtClean="0">
                <a:cs typeface="Arial" charset="0"/>
              </a:rPr>
              <a:t>hungry to grow spiritually, intellectually, relationally</a:t>
            </a:r>
          </a:p>
          <a:p>
            <a:pPr lvl="1" indent="-147638" eaLnBrk="1" hangingPunct="1">
              <a:lnSpc>
                <a:spcPct val="80000"/>
              </a:lnSpc>
              <a:buFont typeface="Wingdings" pitchFamily="2" charset="2"/>
              <a:buChar char="v"/>
            </a:pPr>
            <a:r>
              <a:rPr lang="en-US" sz="1600" dirty="0" smtClean="0">
                <a:cs typeface="Arial" charset="0"/>
              </a:rPr>
              <a:t>continually adding knowledge, skills and wisdom (formally and informally)</a:t>
            </a:r>
          </a:p>
          <a:p>
            <a:pPr lvl="1" indent="-147638" eaLnBrk="1" hangingPunct="1">
              <a:lnSpc>
                <a:spcPct val="80000"/>
              </a:lnSpc>
              <a:buFont typeface="Wingdings" pitchFamily="2" charset="2"/>
              <a:buChar char="v"/>
            </a:pPr>
            <a:r>
              <a:rPr lang="en-US" sz="1600" dirty="0" smtClean="0">
                <a:cs typeface="Arial" charset="0"/>
              </a:rPr>
              <a:t>open to learn from other leaders and followers (including gifted people who do not necessarily become functional “leaders”)</a:t>
            </a:r>
          </a:p>
          <a:p>
            <a:pPr lvl="1" indent="-147638" eaLnBrk="1" hangingPunct="1">
              <a:lnSpc>
                <a:spcPct val="80000"/>
              </a:lnSpc>
              <a:buFont typeface="Wingdings" pitchFamily="2" charset="2"/>
              <a:buChar char="v"/>
            </a:pPr>
            <a:r>
              <a:rPr lang="en-US" sz="1600" dirty="0" smtClean="0">
                <a:cs typeface="Arial" charset="0"/>
              </a:rPr>
              <a:t>aware there is no end point in the learning journey</a:t>
            </a:r>
          </a:p>
          <a:p>
            <a:pPr eaLnBrk="1" hangingPunct="1">
              <a:lnSpc>
                <a:spcPct val="80000"/>
              </a:lnSpc>
            </a:pPr>
            <a:endParaRPr lang="en-US" sz="1400" dirty="0" smtClean="0">
              <a:cs typeface="Arial" charset="0"/>
            </a:endParaRPr>
          </a:p>
          <a:p>
            <a:pPr eaLnBrk="1" hangingPunct="1">
              <a:lnSpc>
                <a:spcPct val="80000"/>
              </a:lnSpc>
            </a:pPr>
            <a:endParaRPr lang="en-US" sz="1200" dirty="0" smtClean="0">
              <a:cs typeface="Arial" charset="0"/>
            </a:endParaRPr>
          </a:p>
          <a:p>
            <a:pPr eaLnBrk="1" hangingPunct="1">
              <a:lnSpc>
                <a:spcPct val="80000"/>
              </a:lnSpc>
            </a:pPr>
            <a:endParaRPr lang="en-US" sz="1200" dirty="0" smtClean="0">
              <a:cs typeface="Arial" charset="0"/>
            </a:endParaRPr>
          </a:p>
          <a:p>
            <a:pPr eaLnBrk="1" hangingPunct="1">
              <a:lnSpc>
                <a:spcPct val="80000"/>
              </a:lnSpc>
            </a:pPr>
            <a:endParaRPr lang="en-US" sz="1200" dirty="0" smtClean="0"/>
          </a:p>
        </p:txBody>
      </p:sp>
    </p:spTree>
    <p:extLst>
      <p:ext uri="{BB962C8B-B14F-4D97-AF65-F5344CB8AC3E}">
        <p14:creationId xmlns:p14="http://schemas.microsoft.com/office/powerpoint/2010/main" val="421216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fade">
                                      <p:cBhvr>
                                        <p:cTn id="12" dur="500"/>
                                        <p:tgtEl>
                                          <p:spTgt spid="51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animEffect transition="in" filter="fade">
                                      <p:cBhvr>
                                        <p:cTn id="17" dur="500"/>
                                        <p:tgtEl>
                                          <p:spTgt spid="512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123">
                                            <p:txEl>
                                              <p:pRg st="4" end="4"/>
                                            </p:txEl>
                                          </p:spTgt>
                                        </p:tgtEl>
                                        <p:attrNameLst>
                                          <p:attrName>style.visibility</p:attrName>
                                        </p:attrNameLst>
                                      </p:cBhvr>
                                      <p:to>
                                        <p:strVal val="visible"/>
                                      </p:to>
                                    </p:set>
                                    <p:animEffect transition="in" filter="fade">
                                      <p:cBhvr>
                                        <p:cTn id="20" dur="500"/>
                                        <p:tgtEl>
                                          <p:spTgt spid="512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animEffect transition="in" filter="fade">
                                      <p:cBhvr>
                                        <p:cTn id="23" dur="500"/>
                                        <p:tgtEl>
                                          <p:spTgt spid="512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123">
                                            <p:txEl>
                                              <p:pRg st="6" end="6"/>
                                            </p:txEl>
                                          </p:spTgt>
                                        </p:tgtEl>
                                        <p:attrNameLst>
                                          <p:attrName>style.visibility</p:attrName>
                                        </p:attrNameLst>
                                      </p:cBhvr>
                                      <p:to>
                                        <p:strVal val="visible"/>
                                      </p:to>
                                    </p:set>
                                    <p:animEffect transition="in" filter="fade">
                                      <p:cBhvr>
                                        <p:cTn id="26" dur="500"/>
                                        <p:tgtEl>
                                          <p:spTgt spid="512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123">
                                            <p:txEl>
                                              <p:pRg st="7" end="7"/>
                                            </p:txEl>
                                          </p:spTgt>
                                        </p:tgtEl>
                                        <p:attrNameLst>
                                          <p:attrName>style.visibility</p:attrName>
                                        </p:attrNameLst>
                                      </p:cBhvr>
                                      <p:to>
                                        <p:strVal val="visible"/>
                                      </p:to>
                                    </p:set>
                                    <p:animEffect transition="in" filter="fade">
                                      <p:cBhvr>
                                        <p:cTn id="29" dur="500"/>
                                        <p:tgtEl>
                                          <p:spTgt spid="5123">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123">
                                            <p:txEl>
                                              <p:pRg st="8" end="8"/>
                                            </p:txEl>
                                          </p:spTgt>
                                        </p:tgtEl>
                                        <p:attrNameLst>
                                          <p:attrName>style.visibility</p:attrName>
                                        </p:attrNameLst>
                                      </p:cBhvr>
                                      <p:to>
                                        <p:strVal val="visible"/>
                                      </p:to>
                                    </p:set>
                                    <p:animEffect transition="in" filter="fade">
                                      <p:cBhvr>
                                        <p:cTn id="32" dur="500"/>
                                        <p:tgtEl>
                                          <p:spTgt spid="5123">
                                            <p:txEl>
                                              <p:pRg st="8" end="8"/>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123">
                                            <p:txEl>
                                              <p:pRg st="9" end="9"/>
                                            </p:txEl>
                                          </p:spTgt>
                                        </p:tgtEl>
                                        <p:attrNameLst>
                                          <p:attrName>style.visibility</p:attrName>
                                        </p:attrNameLst>
                                      </p:cBhvr>
                                      <p:to>
                                        <p:strVal val="visible"/>
                                      </p:to>
                                    </p:set>
                                    <p:animEffect transition="in" filter="fade">
                                      <p:cBhvr>
                                        <p:cTn id="35" dur="500"/>
                                        <p:tgtEl>
                                          <p:spTgt spid="5123">
                                            <p:txEl>
                                              <p:pRg st="9" end="9"/>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123">
                                            <p:txEl>
                                              <p:pRg st="10" end="10"/>
                                            </p:txEl>
                                          </p:spTgt>
                                        </p:tgtEl>
                                        <p:attrNameLst>
                                          <p:attrName>style.visibility</p:attrName>
                                        </p:attrNameLst>
                                      </p:cBhvr>
                                      <p:to>
                                        <p:strVal val="visible"/>
                                      </p:to>
                                    </p:set>
                                    <p:animEffect transition="in" filter="fade">
                                      <p:cBhvr>
                                        <p:cTn id="38" dur="500"/>
                                        <p:tgtEl>
                                          <p:spTgt spid="5123">
                                            <p:txEl>
                                              <p:pRg st="10" end="1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123">
                                            <p:txEl>
                                              <p:pRg st="11" end="11"/>
                                            </p:txEl>
                                          </p:spTgt>
                                        </p:tgtEl>
                                        <p:attrNameLst>
                                          <p:attrName>style.visibility</p:attrName>
                                        </p:attrNameLst>
                                      </p:cBhvr>
                                      <p:to>
                                        <p:strVal val="visible"/>
                                      </p:to>
                                    </p:set>
                                    <p:animEffect transition="in" filter="fade">
                                      <p:cBhvr>
                                        <p:cTn id="41" dur="500"/>
                                        <p:tgtEl>
                                          <p:spTgt spid="5123">
                                            <p:txEl>
                                              <p:pRg st="11" end="11"/>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123">
                                            <p:txEl>
                                              <p:pRg st="12" end="12"/>
                                            </p:txEl>
                                          </p:spTgt>
                                        </p:tgtEl>
                                        <p:attrNameLst>
                                          <p:attrName>style.visibility</p:attrName>
                                        </p:attrNameLst>
                                      </p:cBhvr>
                                      <p:to>
                                        <p:strVal val="visible"/>
                                      </p:to>
                                    </p:set>
                                    <p:animEffect transition="in" filter="fade">
                                      <p:cBhvr>
                                        <p:cTn id="44" dur="500"/>
                                        <p:tgtEl>
                                          <p:spTgt spid="5123">
                                            <p:txEl>
                                              <p:pRg st="12" end="1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123">
                                            <p:txEl>
                                              <p:pRg st="14" end="14"/>
                                            </p:txEl>
                                          </p:spTgt>
                                        </p:tgtEl>
                                        <p:attrNameLst>
                                          <p:attrName>style.visibility</p:attrName>
                                        </p:attrNameLst>
                                      </p:cBhvr>
                                      <p:to>
                                        <p:strVal val="visible"/>
                                      </p:to>
                                    </p:set>
                                    <p:animEffect transition="in" filter="fade">
                                      <p:cBhvr>
                                        <p:cTn id="49" dur="500"/>
                                        <p:tgtEl>
                                          <p:spTgt spid="5123">
                                            <p:txEl>
                                              <p:pRg st="14" end="14"/>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123">
                                            <p:txEl>
                                              <p:pRg st="15" end="15"/>
                                            </p:txEl>
                                          </p:spTgt>
                                        </p:tgtEl>
                                        <p:attrNameLst>
                                          <p:attrName>style.visibility</p:attrName>
                                        </p:attrNameLst>
                                      </p:cBhvr>
                                      <p:to>
                                        <p:strVal val="visible"/>
                                      </p:to>
                                    </p:set>
                                    <p:animEffect transition="in" filter="fade">
                                      <p:cBhvr>
                                        <p:cTn id="52" dur="500"/>
                                        <p:tgtEl>
                                          <p:spTgt spid="5123">
                                            <p:txEl>
                                              <p:pRg st="15" end="15"/>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123">
                                            <p:txEl>
                                              <p:pRg st="16" end="16"/>
                                            </p:txEl>
                                          </p:spTgt>
                                        </p:tgtEl>
                                        <p:attrNameLst>
                                          <p:attrName>style.visibility</p:attrName>
                                        </p:attrNameLst>
                                      </p:cBhvr>
                                      <p:to>
                                        <p:strVal val="visible"/>
                                      </p:to>
                                    </p:set>
                                    <p:animEffect transition="in" filter="fade">
                                      <p:cBhvr>
                                        <p:cTn id="55" dur="500"/>
                                        <p:tgtEl>
                                          <p:spTgt spid="5123">
                                            <p:txEl>
                                              <p:pRg st="16" end="16"/>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123">
                                            <p:txEl>
                                              <p:pRg st="17" end="17"/>
                                            </p:txEl>
                                          </p:spTgt>
                                        </p:tgtEl>
                                        <p:attrNameLst>
                                          <p:attrName>style.visibility</p:attrName>
                                        </p:attrNameLst>
                                      </p:cBhvr>
                                      <p:to>
                                        <p:strVal val="visible"/>
                                      </p:to>
                                    </p:set>
                                    <p:animEffect transition="in" filter="fade">
                                      <p:cBhvr>
                                        <p:cTn id="58" dur="500"/>
                                        <p:tgtEl>
                                          <p:spTgt spid="5123">
                                            <p:txEl>
                                              <p:pRg st="17" end="17"/>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123">
                                            <p:txEl>
                                              <p:pRg st="18" end="18"/>
                                            </p:txEl>
                                          </p:spTgt>
                                        </p:tgtEl>
                                        <p:attrNameLst>
                                          <p:attrName>style.visibility</p:attrName>
                                        </p:attrNameLst>
                                      </p:cBhvr>
                                      <p:to>
                                        <p:strVal val="visible"/>
                                      </p:to>
                                    </p:set>
                                    <p:animEffect transition="in" filter="fade">
                                      <p:cBhvr>
                                        <p:cTn id="61" dur="500"/>
                                        <p:tgtEl>
                                          <p:spTgt spid="512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762000" y="381000"/>
            <a:ext cx="7315200" cy="715962"/>
          </a:xfrm>
        </p:spPr>
        <p:txBody>
          <a:bodyPr anchor="ctr"/>
          <a:lstStyle/>
          <a:p>
            <a:pPr eaLnBrk="1" hangingPunct="1"/>
            <a:r>
              <a:rPr lang="en-US" sz="3800" b="1" dirty="0" smtClean="0">
                <a:solidFill>
                  <a:schemeClr val="bg2"/>
                </a:solidFill>
                <a:latin typeface="Arial" charset="0"/>
                <a:cs typeface="Arial" charset="0"/>
              </a:rPr>
              <a:t>2.	The Leader’s Integrity</a:t>
            </a:r>
          </a:p>
        </p:txBody>
      </p:sp>
      <p:sp>
        <p:nvSpPr>
          <p:cNvPr id="6147" name="Content Placeholder 2"/>
          <p:cNvSpPr>
            <a:spLocks noGrp="1"/>
          </p:cNvSpPr>
          <p:nvPr>
            <p:ph idx="4294967295"/>
          </p:nvPr>
        </p:nvSpPr>
        <p:spPr>
          <a:xfrm>
            <a:off x="533400" y="1600200"/>
            <a:ext cx="8229600" cy="4678363"/>
          </a:xfrm>
        </p:spPr>
        <p:txBody>
          <a:bodyPr/>
          <a:lstStyle/>
          <a:p>
            <a:pPr eaLnBrk="1" hangingPunct="1">
              <a:buFont typeface="Wingdings" pitchFamily="2" charset="2"/>
              <a:buNone/>
            </a:pPr>
            <a:r>
              <a:rPr lang="en-US" sz="1600" b="1" i="1" dirty="0" smtClean="0">
                <a:cs typeface="Arial" charset="0"/>
              </a:rPr>
              <a:t>      Leadership worth following demonstrates high standards of personal integrity</a:t>
            </a:r>
          </a:p>
          <a:p>
            <a:pPr eaLnBrk="1" hangingPunct="1">
              <a:buFont typeface="Wingdings" pitchFamily="2" charset="2"/>
              <a:buNone/>
            </a:pPr>
            <a:endParaRPr lang="en-US" sz="1600" b="1" i="1" dirty="0" smtClean="0">
              <a:cs typeface="Arial" charset="0"/>
            </a:endParaRPr>
          </a:p>
          <a:p>
            <a:pPr eaLnBrk="1" hangingPunct="1"/>
            <a:r>
              <a:rPr lang="en-US" sz="1600" dirty="0" smtClean="0">
                <a:cs typeface="Arial" charset="0"/>
              </a:rPr>
              <a:t>transparency, accountability</a:t>
            </a:r>
          </a:p>
          <a:p>
            <a:pPr eaLnBrk="1" hangingPunct="1"/>
            <a:r>
              <a:rPr lang="en-US" sz="1600" dirty="0" smtClean="0">
                <a:cs typeface="Arial" charset="0"/>
              </a:rPr>
              <a:t>submission to God and others; willingness to be corrected</a:t>
            </a:r>
          </a:p>
          <a:p>
            <a:pPr eaLnBrk="1" hangingPunct="1"/>
            <a:r>
              <a:rPr lang="en-US" sz="1600" dirty="0" smtClean="0">
                <a:cs typeface="Arial" charset="0"/>
              </a:rPr>
              <a:t>pursues integrity in the home (moral uprightness, cover for family, mutual submission to spouse)</a:t>
            </a:r>
          </a:p>
          <a:p>
            <a:pPr eaLnBrk="1" hangingPunct="1"/>
            <a:r>
              <a:rPr lang="en-US" sz="1600" dirty="0" smtClean="0">
                <a:cs typeface="Arial" charset="0"/>
              </a:rPr>
              <a:t>has integrity in finances and treatment of assets</a:t>
            </a:r>
          </a:p>
          <a:p>
            <a:pPr eaLnBrk="1" hangingPunct="1"/>
            <a:r>
              <a:rPr lang="en-US" sz="1600" dirty="0" smtClean="0">
                <a:cs typeface="Arial" charset="0"/>
              </a:rPr>
              <a:t>maintains honesty in relationship dealings</a:t>
            </a:r>
          </a:p>
          <a:p>
            <a:pPr eaLnBrk="1" hangingPunct="1"/>
            <a:r>
              <a:rPr lang="en-US" sz="1600" dirty="0" smtClean="0">
                <a:cs typeface="Arial" charset="0"/>
              </a:rPr>
              <a:t>preserves confidences</a:t>
            </a:r>
          </a:p>
          <a:p>
            <a:pPr eaLnBrk="1" hangingPunct="1"/>
            <a:r>
              <a:rPr lang="en-US" sz="1600" dirty="0" smtClean="0">
                <a:cs typeface="Arial" charset="0"/>
              </a:rPr>
              <a:t>chooses friends very carefully</a:t>
            </a:r>
          </a:p>
          <a:p>
            <a:pPr eaLnBrk="1" hangingPunct="1"/>
            <a:r>
              <a:rPr lang="en-US" sz="1600" dirty="0" smtClean="0">
                <a:cs typeface="Arial" charset="0"/>
              </a:rPr>
              <a:t>prepared </a:t>
            </a:r>
            <a:r>
              <a:rPr lang="en-US" sz="1600" dirty="0" smtClean="0">
                <a:cs typeface="Arial" charset="0"/>
              </a:rPr>
              <a:t>to de-brief regularly with trusted colleagues</a:t>
            </a:r>
          </a:p>
          <a:p>
            <a:pPr eaLnBrk="1" hangingPunct="1"/>
            <a:r>
              <a:rPr lang="en-US" sz="1600" dirty="0" smtClean="0">
                <a:cs typeface="Arial" charset="0"/>
              </a:rPr>
              <a:t>reliable, dependable</a:t>
            </a:r>
          </a:p>
          <a:p>
            <a:pPr eaLnBrk="1" hangingPunct="1"/>
            <a:r>
              <a:rPr lang="en-US" sz="1600" dirty="0" smtClean="0">
                <a:cs typeface="Arial" charset="0"/>
              </a:rPr>
              <a:t>consistent</a:t>
            </a:r>
          </a:p>
          <a:p>
            <a:pPr eaLnBrk="1" hangingPunct="1"/>
            <a:r>
              <a:rPr lang="en-US" sz="1600" dirty="0" smtClean="0">
                <a:cs typeface="Arial" charset="0"/>
              </a:rPr>
              <a:t>“walks the talk”</a:t>
            </a:r>
          </a:p>
          <a:p>
            <a:pPr eaLnBrk="1" hangingPunct="1"/>
            <a:r>
              <a:rPr lang="en-US" sz="1600" dirty="0" smtClean="0">
                <a:cs typeface="Arial" charset="0"/>
              </a:rPr>
              <a:t>credible – the “individual” is real and can be trusted</a:t>
            </a:r>
          </a:p>
          <a:p>
            <a:pPr eaLnBrk="1" hangingPunct="1"/>
            <a:r>
              <a:rPr lang="en-US" sz="1600" dirty="0" smtClean="0">
                <a:cs typeface="Arial" charset="0"/>
              </a:rPr>
              <a:t>is alert to potential blind spots</a:t>
            </a:r>
          </a:p>
        </p:txBody>
      </p:sp>
    </p:spTree>
    <p:extLst>
      <p:ext uri="{BB962C8B-B14F-4D97-AF65-F5344CB8AC3E}">
        <p14:creationId xmlns:p14="http://schemas.microsoft.com/office/powerpoint/2010/main" val="263513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fade">
                                      <p:cBhvr>
                                        <p:cTn id="12" dur="5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Effect transition="in" filter="fade">
                                      <p:cBhvr>
                                        <p:cTn id="17" dur="500"/>
                                        <p:tgtEl>
                                          <p:spTgt spid="614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4" end="4"/>
                                            </p:txEl>
                                          </p:spTgt>
                                        </p:tgtEl>
                                        <p:attrNameLst>
                                          <p:attrName>style.visibility</p:attrName>
                                        </p:attrNameLst>
                                      </p:cBhvr>
                                      <p:to>
                                        <p:strVal val="visible"/>
                                      </p:to>
                                    </p:set>
                                    <p:animEffect transition="in" filter="fade">
                                      <p:cBhvr>
                                        <p:cTn id="22" dur="500"/>
                                        <p:tgtEl>
                                          <p:spTgt spid="614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fade">
                                      <p:cBhvr>
                                        <p:cTn id="27" dur="500"/>
                                        <p:tgtEl>
                                          <p:spTgt spid="614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147">
                                            <p:txEl>
                                              <p:pRg st="6" end="6"/>
                                            </p:txEl>
                                          </p:spTgt>
                                        </p:tgtEl>
                                        <p:attrNameLst>
                                          <p:attrName>style.visibility</p:attrName>
                                        </p:attrNameLst>
                                      </p:cBhvr>
                                      <p:to>
                                        <p:strVal val="visible"/>
                                      </p:to>
                                    </p:set>
                                    <p:animEffect transition="in" filter="fade">
                                      <p:cBhvr>
                                        <p:cTn id="32" dur="500"/>
                                        <p:tgtEl>
                                          <p:spTgt spid="614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147">
                                            <p:txEl>
                                              <p:pRg st="7" end="7"/>
                                            </p:txEl>
                                          </p:spTgt>
                                        </p:tgtEl>
                                        <p:attrNameLst>
                                          <p:attrName>style.visibility</p:attrName>
                                        </p:attrNameLst>
                                      </p:cBhvr>
                                      <p:to>
                                        <p:strVal val="visible"/>
                                      </p:to>
                                    </p:set>
                                    <p:animEffect transition="in" filter="fade">
                                      <p:cBhvr>
                                        <p:cTn id="37" dur="500"/>
                                        <p:tgtEl>
                                          <p:spTgt spid="614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147">
                                            <p:txEl>
                                              <p:pRg st="8" end="8"/>
                                            </p:txEl>
                                          </p:spTgt>
                                        </p:tgtEl>
                                        <p:attrNameLst>
                                          <p:attrName>style.visibility</p:attrName>
                                        </p:attrNameLst>
                                      </p:cBhvr>
                                      <p:to>
                                        <p:strVal val="visible"/>
                                      </p:to>
                                    </p:set>
                                    <p:animEffect transition="in" filter="fade">
                                      <p:cBhvr>
                                        <p:cTn id="42" dur="500"/>
                                        <p:tgtEl>
                                          <p:spTgt spid="614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147">
                                            <p:txEl>
                                              <p:pRg st="9" end="9"/>
                                            </p:txEl>
                                          </p:spTgt>
                                        </p:tgtEl>
                                        <p:attrNameLst>
                                          <p:attrName>style.visibility</p:attrName>
                                        </p:attrNameLst>
                                      </p:cBhvr>
                                      <p:to>
                                        <p:strVal val="visible"/>
                                      </p:to>
                                    </p:set>
                                    <p:animEffect transition="in" filter="fade">
                                      <p:cBhvr>
                                        <p:cTn id="47" dur="500"/>
                                        <p:tgtEl>
                                          <p:spTgt spid="6147">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147">
                                            <p:txEl>
                                              <p:pRg st="10" end="10"/>
                                            </p:txEl>
                                          </p:spTgt>
                                        </p:tgtEl>
                                        <p:attrNameLst>
                                          <p:attrName>style.visibility</p:attrName>
                                        </p:attrNameLst>
                                      </p:cBhvr>
                                      <p:to>
                                        <p:strVal val="visible"/>
                                      </p:to>
                                    </p:set>
                                    <p:animEffect transition="in" filter="fade">
                                      <p:cBhvr>
                                        <p:cTn id="52" dur="500"/>
                                        <p:tgtEl>
                                          <p:spTgt spid="6147">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147">
                                            <p:txEl>
                                              <p:pRg st="11" end="11"/>
                                            </p:txEl>
                                          </p:spTgt>
                                        </p:tgtEl>
                                        <p:attrNameLst>
                                          <p:attrName>style.visibility</p:attrName>
                                        </p:attrNameLst>
                                      </p:cBhvr>
                                      <p:to>
                                        <p:strVal val="visible"/>
                                      </p:to>
                                    </p:set>
                                    <p:animEffect transition="in" filter="fade">
                                      <p:cBhvr>
                                        <p:cTn id="57" dur="500"/>
                                        <p:tgtEl>
                                          <p:spTgt spid="6147">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147">
                                            <p:txEl>
                                              <p:pRg st="12" end="12"/>
                                            </p:txEl>
                                          </p:spTgt>
                                        </p:tgtEl>
                                        <p:attrNameLst>
                                          <p:attrName>style.visibility</p:attrName>
                                        </p:attrNameLst>
                                      </p:cBhvr>
                                      <p:to>
                                        <p:strVal val="visible"/>
                                      </p:to>
                                    </p:set>
                                    <p:animEffect transition="in" filter="fade">
                                      <p:cBhvr>
                                        <p:cTn id="62" dur="500"/>
                                        <p:tgtEl>
                                          <p:spTgt spid="6147">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147">
                                            <p:txEl>
                                              <p:pRg st="13" end="13"/>
                                            </p:txEl>
                                          </p:spTgt>
                                        </p:tgtEl>
                                        <p:attrNameLst>
                                          <p:attrName>style.visibility</p:attrName>
                                        </p:attrNameLst>
                                      </p:cBhvr>
                                      <p:to>
                                        <p:strVal val="visible"/>
                                      </p:to>
                                    </p:set>
                                    <p:animEffect transition="in" filter="fade">
                                      <p:cBhvr>
                                        <p:cTn id="67" dur="500"/>
                                        <p:tgtEl>
                                          <p:spTgt spid="6147">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147">
                                            <p:txEl>
                                              <p:pRg st="14" end="14"/>
                                            </p:txEl>
                                          </p:spTgt>
                                        </p:tgtEl>
                                        <p:attrNameLst>
                                          <p:attrName>style.visibility</p:attrName>
                                        </p:attrNameLst>
                                      </p:cBhvr>
                                      <p:to>
                                        <p:strVal val="visible"/>
                                      </p:to>
                                    </p:set>
                                    <p:animEffect transition="in" filter="fade">
                                      <p:cBhvr>
                                        <p:cTn id="72" dur="500"/>
                                        <p:tgtEl>
                                          <p:spTgt spid="614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838200" y="304800"/>
            <a:ext cx="7315200" cy="715962"/>
          </a:xfrm>
        </p:spPr>
        <p:txBody>
          <a:bodyPr anchor="ctr"/>
          <a:lstStyle/>
          <a:p>
            <a:pPr eaLnBrk="1" hangingPunct="1"/>
            <a:r>
              <a:rPr lang="en-US" sz="3800" b="1" dirty="0" smtClean="0">
                <a:solidFill>
                  <a:schemeClr val="bg2"/>
                </a:solidFill>
                <a:latin typeface="Arial" charset="0"/>
                <a:cs typeface="Arial" charset="0"/>
              </a:rPr>
              <a:t>3.	The Leader’s Call</a:t>
            </a:r>
          </a:p>
        </p:txBody>
      </p:sp>
      <p:sp>
        <p:nvSpPr>
          <p:cNvPr id="7171" name="Content Placeholder 2"/>
          <p:cNvSpPr>
            <a:spLocks noGrp="1"/>
          </p:cNvSpPr>
          <p:nvPr>
            <p:ph idx="4294967295"/>
          </p:nvPr>
        </p:nvSpPr>
        <p:spPr>
          <a:xfrm>
            <a:off x="457200" y="1600200"/>
            <a:ext cx="8229600" cy="4678363"/>
          </a:xfrm>
        </p:spPr>
        <p:txBody>
          <a:bodyPr/>
          <a:lstStyle/>
          <a:p>
            <a:pPr eaLnBrk="1" hangingPunct="1">
              <a:buFont typeface="Wingdings" pitchFamily="2" charset="2"/>
              <a:buNone/>
            </a:pPr>
            <a:r>
              <a:rPr lang="en-US" sz="1600" dirty="0" smtClean="0">
                <a:cs typeface="Arial" charset="0"/>
              </a:rPr>
              <a:t>       </a:t>
            </a:r>
            <a:r>
              <a:rPr lang="en-US" sz="1600" b="1" i="1" dirty="0" smtClean="0">
                <a:cs typeface="Arial" charset="0"/>
              </a:rPr>
              <a:t>The genuine Christian leader sees ministry as a call, to “service”, a developed life, not a vocation/position/job/personal possession</a:t>
            </a:r>
          </a:p>
          <a:p>
            <a:pPr eaLnBrk="1" hangingPunct="1">
              <a:buFont typeface="Wingdings" pitchFamily="2" charset="2"/>
              <a:buNone/>
            </a:pPr>
            <a:endParaRPr lang="en-US" sz="1600" b="1" i="1" dirty="0" smtClean="0">
              <a:cs typeface="Arial" charset="0"/>
            </a:endParaRPr>
          </a:p>
          <a:p>
            <a:pPr eaLnBrk="1" hangingPunct="1"/>
            <a:r>
              <a:rPr lang="en-US" sz="1600" dirty="0" smtClean="0">
                <a:cs typeface="Arial" charset="0"/>
              </a:rPr>
              <a:t>understands that the call of God is by divine appointment, not based own personality, human achievements or agendas</a:t>
            </a:r>
          </a:p>
          <a:p>
            <a:pPr eaLnBrk="1" hangingPunct="1"/>
            <a:r>
              <a:rPr lang="en-US" sz="1600" dirty="0" smtClean="0">
                <a:cs typeface="Arial" charset="0"/>
              </a:rPr>
              <a:t>recognizes and secure in own call – prepared to be patient and trust God about release if other (including older) leaders do not yet see/acknowledge it</a:t>
            </a:r>
          </a:p>
          <a:p>
            <a:pPr eaLnBrk="1" hangingPunct="1"/>
            <a:r>
              <a:rPr lang="en-US" sz="1600" dirty="0" smtClean="0">
                <a:cs typeface="Arial" charset="0"/>
              </a:rPr>
              <a:t>knows the </a:t>
            </a:r>
            <a:r>
              <a:rPr lang="en-US" sz="1600" i="1" dirty="0" smtClean="0">
                <a:cs typeface="Arial" charset="0"/>
              </a:rPr>
              <a:t>nature</a:t>
            </a:r>
            <a:r>
              <a:rPr lang="en-US" sz="1600" dirty="0" smtClean="0">
                <a:cs typeface="Arial" charset="0"/>
              </a:rPr>
              <a:t> of the call, so that this can be given effect to, rather than loss of productivity and results that come from trying to fulfill all roles and meet the diverse expectations of many</a:t>
            </a:r>
          </a:p>
          <a:p>
            <a:pPr eaLnBrk="1" hangingPunct="1"/>
            <a:r>
              <a:rPr lang="en-US" sz="1600" dirty="0" smtClean="0">
                <a:cs typeface="Arial" charset="0"/>
              </a:rPr>
              <a:t>streamlines and regulates activities in line with the call, with a cooperative spirit</a:t>
            </a:r>
          </a:p>
          <a:p>
            <a:pPr eaLnBrk="1" hangingPunct="1"/>
            <a:r>
              <a:rPr lang="en-US" sz="1600" dirty="0" smtClean="0">
                <a:cs typeface="Arial" charset="0"/>
              </a:rPr>
              <a:t>engaged in a work based on passions, aligned to circumstances, rooted in divine impartation</a:t>
            </a:r>
          </a:p>
          <a:p>
            <a:pPr eaLnBrk="1" hangingPunct="1"/>
            <a:r>
              <a:rPr lang="en-US" sz="1600" dirty="0" smtClean="0">
                <a:cs typeface="Arial" charset="0"/>
              </a:rPr>
              <a:t>does not focus on hierarchy or titles as ends in and of themselves</a:t>
            </a:r>
          </a:p>
          <a:p>
            <a:pPr eaLnBrk="1" hangingPunct="1"/>
            <a:r>
              <a:rPr lang="en-US" sz="1600" dirty="0" smtClean="0">
                <a:cs typeface="Arial" charset="0"/>
              </a:rPr>
              <a:t>recognizes the nature, use, results and potential abuse of spiritual authority</a:t>
            </a:r>
          </a:p>
          <a:p>
            <a:pPr eaLnBrk="1" hangingPunct="1"/>
            <a:r>
              <a:rPr lang="en-US" sz="1600" dirty="0" smtClean="0">
                <a:cs typeface="Arial" charset="0"/>
              </a:rPr>
              <a:t>promotes/celebrates the call of God in the lives of others – honestly (even if they have call/capacity to exceed the leader’s own experiences/outcomes)</a:t>
            </a:r>
          </a:p>
          <a:p>
            <a:pPr eaLnBrk="1" hangingPunct="1">
              <a:buFont typeface="Wingdings" pitchFamily="2" charset="2"/>
              <a:buNone/>
            </a:pPr>
            <a:endParaRPr lang="en-US" sz="1400" dirty="0" smtClean="0"/>
          </a:p>
          <a:p>
            <a:pPr eaLnBrk="1" hangingPunct="1"/>
            <a:endParaRPr lang="en-US" sz="1400" dirty="0" smtClean="0"/>
          </a:p>
        </p:txBody>
      </p:sp>
    </p:spTree>
    <p:extLst>
      <p:ext uri="{BB962C8B-B14F-4D97-AF65-F5344CB8AC3E}">
        <p14:creationId xmlns:p14="http://schemas.microsoft.com/office/powerpoint/2010/main" val="185308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fade">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fade">
                                      <p:cBhvr>
                                        <p:cTn id="17" dur="500"/>
                                        <p:tgtEl>
                                          <p:spTgt spid="71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fade">
                                      <p:cBhvr>
                                        <p:cTn id="22" dur="500"/>
                                        <p:tgtEl>
                                          <p:spTgt spid="717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fade">
                                      <p:cBhvr>
                                        <p:cTn id="27" dur="500"/>
                                        <p:tgtEl>
                                          <p:spTgt spid="717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171">
                                            <p:txEl>
                                              <p:pRg st="6" end="6"/>
                                            </p:txEl>
                                          </p:spTgt>
                                        </p:tgtEl>
                                        <p:attrNameLst>
                                          <p:attrName>style.visibility</p:attrName>
                                        </p:attrNameLst>
                                      </p:cBhvr>
                                      <p:to>
                                        <p:strVal val="visible"/>
                                      </p:to>
                                    </p:set>
                                    <p:animEffect transition="in" filter="fade">
                                      <p:cBhvr>
                                        <p:cTn id="32" dur="500"/>
                                        <p:tgtEl>
                                          <p:spTgt spid="717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171">
                                            <p:txEl>
                                              <p:pRg st="7" end="7"/>
                                            </p:txEl>
                                          </p:spTgt>
                                        </p:tgtEl>
                                        <p:attrNameLst>
                                          <p:attrName>style.visibility</p:attrName>
                                        </p:attrNameLst>
                                      </p:cBhvr>
                                      <p:to>
                                        <p:strVal val="visible"/>
                                      </p:to>
                                    </p:set>
                                    <p:animEffect transition="in" filter="fade">
                                      <p:cBhvr>
                                        <p:cTn id="37" dur="500"/>
                                        <p:tgtEl>
                                          <p:spTgt spid="717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171">
                                            <p:txEl>
                                              <p:pRg st="8" end="8"/>
                                            </p:txEl>
                                          </p:spTgt>
                                        </p:tgtEl>
                                        <p:attrNameLst>
                                          <p:attrName>style.visibility</p:attrName>
                                        </p:attrNameLst>
                                      </p:cBhvr>
                                      <p:to>
                                        <p:strVal val="visible"/>
                                      </p:to>
                                    </p:set>
                                    <p:animEffect transition="in" filter="fade">
                                      <p:cBhvr>
                                        <p:cTn id="42" dur="500"/>
                                        <p:tgtEl>
                                          <p:spTgt spid="7171">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171">
                                            <p:txEl>
                                              <p:pRg st="9" end="9"/>
                                            </p:txEl>
                                          </p:spTgt>
                                        </p:tgtEl>
                                        <p:attrNameLst>
                                          <p:attrName>style.visibility</p:attrName>
                                        </p:attrNameLst>
                                      </p:cBhvr>
                                      <p:to>
                                        <p:strVal val="visible"/>
                                      </p:to>
                                    </p:set>
                                    <p:animEffect transition="in" filter="fade">
                                      <p:cBhvr>
                                        <p:cTn id="47" dur="500"/>
                                        <p:tgtEl>
                                          <p:spTgt spid="71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457200" y="304800"/>
            <a:ext cx="8229600" cy="1143000"/>
          </a:xfrm>
        </p:spPr>
        <p:txBody>
          <a:bodyPr anchor="ctr"/>
          <a:lstStyle/>
          <a:p>
            <a:pPr eaLnBrk="1" hangingPunct="1"/>
            <a:r>
              <a:rPr lang="en-US" sz="3800" b="1" dirty="0" smtClean="0">
                <a:solidFill>
                  <a:schemeClr val="bg2"/>
                </a:solidFill>
                <a:latin typeface="Arial" charset="0"/>
                <a:cs typeface="Arial" charset="0"/>
              </a:rPr>
              <a:t>4.	The Leader’s Focus</a:t>
            </a:r>
          </a:p>
        </p:txBody>
      </p:sp>
      <p:sp>
        <p:nvSpPr>
          <p:cNvPr id="8195" name="Content Placeholder 2"/>
          <p:cNvSpPr>
            <a:spLocks noGrp="1"/>
          </p:cNvSpPr>
          <p:nvPr>
            <p:ph idx="4294967295"/>
          </p:nvPr>
        </p:nvSpPr>
        <p:spPr>
          <a:xfrm>
            <a:off x="457200" y="1600200"/>
            <a:ext cx="8229600" cy="4678363"/>
          </a:xfrm>
        </p:spPr>
        <p:txBody>
          <a:bodyPr/>
          <a:lstStyle/>
          <a:p>
            <a:pPr eaLnBrk="1" hangingPunct="1">
              <a:buFont typeface="Wingdings" pitchFamily="2" charset="2"/>
              <a:buNone/>
            </a:pPr>
            <a:r>
              <a:rPr lang="en-US" sz="1400" dirty="0" smtClean="0">
                <a:cs typeface="Arial" charset="0"/>
              </a:rPr>
              <a:t>       </a:t>
            </a:r>
            <a:r>
              <a:rPr lang="en-US" sz="1600" b="1" i="1" dirty="0" smtClean="0">
                <a:cs typeface="Arial" charset="0"/>
              </a:rPr>
              <a:t>Focus is essential if the leader is to know which way to go</a:t>
            </a:r>
          </a:p>
          <a:p>
            <a:pPr eaLnBrk="1" hangingPunct="1">
              <a:buFont typeface="Wingdings" pitchFamily="2" charset="2"/>
              <a:buNone/>
            </a:pPr>
            <a:endParaRPr lang="en-US" sz="1600" b="1" i="1" dirty="0" smtClean="0">
              <a:cs typeface="Arial" charset="0"/>
            </a:endParaRPr>
          </a:p>
          <a:p>
            <a:pPr eaLnBrk="1" hangingPunct="1"/>
            <a:r>
              <a:rPr lang="en-US" sz="1600" dirty="0" smtClean="0">
                <a:cs typeface="Arial" charset="0"/>
              </a:rPr>
              <a:t>clear vision</a:t>
            </a:r>
          </a:p>
          <a:p>
            <a:pPr lvl="1" eaLnBrk="1" hangingPunct="1">
              <a:buFont typeface="Wingdings" pitchFamily="2" charset="2"/>
              <a:buChar char="v"/>
            </a:pPr>
            <a:r>
              <a:rPr lang="en-US" sz="1600" dirty="0" smtClean="0">
                <a:cs typeface="Arial" charset="0"/>
              </a:rPr>
              <a:t>integral part of a larger “whole”</a:t>
            </a:r>
          </a:p>
          <a:p>
            <a:pPr lvl="1" eaLnBrk="1" hangingPunct="1">
              <a:buFont typeface="Wingdings" pitchFamily="2" charset="2"/>
              <a:buChar char="v"/>
            </a:pPr>
            <a:r>
              <a:rPr lang="en-US" sz="1600" dirty="0" smtClean="0">
                <a:cs typeface="Arial" charset="0"/>
              </a:rPr>
              <a:t>able to articulate it clearly and confidently, in submission to God</a:t>
            </a:r>
          </a:p>
          <a:p>
            <a:pPr lvl="1" eaLnBrk="1" hangingPunct="1">
              <a:buFont typeface="Wingdings" pitchFamily="2" charset="2"/>
              <a:buChar char="v"/>
            </a:pPr>
            <a:r>
              <a:rPr lang="en-US" sz="1600" dirty="0" smtClean="0">
                <a:cs typeface="Arial" charset="0"/>
              </a:rPr>
              <a:t>does not “flip flop” in goal setting and direction</a:t>
            </a:r>
          </a:p>
          <a:p>
            <a:pPr lvl="1" eaLnBrk="1" hangingPunct="1">
              <a:lnSpc>
                <a:spcPct val="80000"/>
              </a:lnSpc>
              <a:buFont typeface="Wingdings" pitchFamily="2" charset="2"/>
              <a:buChar char="v"/>
            </a:pPr>
            <a:r>
              <a:rPr lang="en-US" sz="1600" dirty="0" smtClean="0">
                <a:cs typeface="Arial" charset="0"/>
              </a:rPr>
              <a:t>aware of context - builds with eternal values in mind</a:t>
            </a:r>
          </a:p>
          <a:p>
            <a:pPr eaLnBrk="1" hangingPunct="1"/>
            <a:r>
              <a:rPr lang="en-US" sz="1600" dirty="0" smtClean="0">
                <a:cs typeface="Arial" charset="0"/>
              </a:rPr>
              <a:t>has drive and enthusiasm to see the vision come to pass</a:t>
            </a:r>
          </a:p>
          <a:p>
            <a:pPr eaLnBrk="1" hangingPunct="1"/>
            <a:r>
              <a:rPr lang="en-US" sz="1600" dirty="0" smtClean="0">
                <a:cs typeface="Arial" charset="0"/>
              </a:rPr>
              <a:t>eye on the goal/destination</a:t>
            </a:r>
          </a:p>
          <a:p>
            <a:pPr eaLnBrk="1" hangingPunct="1"/>
            <a:r>
              <a:rPr lang="en-US" sz="1600" dirty="0" smtClean="0">
                <a:cs typeface="Arial" charset="0"/>
              </a:rPr>
              <a:t>has a “road map”, but is flexible as to timing and means of delivery where necessary</a:t>
            </a:r>
          </a:p>
          <a:p>
            <a:pPr eaLnBrk="1" hangingPunct="1"/>
            <a:r>
              <a:rPr lang="en-US" sz="1600" dirty="0" smtClean="0">
                <a:cs typeface="Arial" charset="0"/>
              </a:rPr>
              <a:t>sets pace in line with people’s capacities/expandability, skills and growth stages, but is not restricted in thinking by these</a:t>
            </a:r>
          </a:p>
          <a:p>
            <a:pPr eaLnBrk="1" hangingPunct="1"/>
            <a:r>
              <a:rPr lang="en-US" sz="1600" dirty="0" smtClean="0">
                <a:cs typeface="Arial" charset="0"/>
              </a:rPr>
              <a:t>strong </a:t>
            </a:r>
            <a:r>
              <a:rPr lang="en-US" sz="1600" dirty="0" smtClean="0">
                <a:cs typeface="Arial" charset="0"/>
              </a:rPr>
              <a:t>commitment; a divine call, eternal cause, aiming for results that are measurable and durable (legacy)</a:t>
            </a:r>
          </a:p>
          <a:p>
            <a:pPr eaLnBrk="1" hangingPunct="1"/>
            <a:r>
              <a:rPr lang="en-US" sz="1600" dirty="0" smtClean="0">
                <a:cs typeface="Arial" charset="0"/>
              </a:rPr>
              <a:t>tracks performance, progress and quality of results</a:t>
            </a:r>
          </a:p>
        </p:txBody>
      </p:sp>
    </p:spTree>
    <p:extLst>
      <p:ext uri="{BB962C8B-B14F-4D97-AF65-F5344CB8AC3E}">
        <p14:creationId xmlns:p14="http://schemas.microsoft.com/office/powerpoint/2010/main" val="418261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fade">
                                      <p:cBhvr>
                                        <p:cTn id="12" dur="500"/>
                                        <p:tgtEl>
                                          <p:spTgt spid="8195">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animEffect transition="in" filter="fade">
                                      <p:cBhvr>
                                        <p:cTn id="15" dur="500"/>
                                        <p:tgtEl>
                                          <p:spTgt spid="8195">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195">
                                            <p:txEl>
                                              <p:pRg st="4" end="4"/>
                                            </p:txEl>
                                          </p:spTgt>
                                        </p:tgtEl>
                                        <p:attrNameLst>
                                          <p:attrName>style.visibility</p:attrName>
                                        </p:attrNameLst>
                                      </p:cBhvr>
                                      <p:to>
                                        <p:strVal val="visible"/>
                                      </p:to>
                                    </p:set>
                                    <p:animEffect transition="in" filter="fade">
                                      <p:cBhvr>
                                        <p:cTn id="18" dur="500"/>
                                        <p:tgtEl>
                                          <p:spTgt spid="8195">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195">
                                            <p:txEl>
                                              <p:pRg st="5" end="5"/>
                                            </p:txEl>
                                          </p:spTgt>
                                        </p:tgtEl>
                                        <p:attrNameLst>
                                          <p:attrName>style.visibility</p:attrName>
                                        </p:attrNameLst>
                                      </p:cBhvr>
                                      <p:to>
                                        <p:strVal val="visible"/>
                                      </p:to>
                                    </p:set>
                                    <p:animEffect transition="in" filter="fade">
                                      <p:cBhvr>
                                        <p:cTn id="21" dur="500"/>
                                        <p:tgtEl>
                                          <p:spTgt spid="8195">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195">
                                            <p:txEl>
                                              <p:pRg st="6" end="6"/>
                                            </p:txEl>
                                          </p:spTgt>
                                        </p:tgtEl>
                                        <p:attrNameLst>
                                          <p:attrName>style.visibility</p:attrName>
                                        </p:attrNameLst>
                                      </p:cBhvr>
                                      <p:to>
                                        <p:strVal val="visible"/>
                                      </p:to>
                                    </p:set>
                                    <p:animEffect transition="in" filter="fade">
                                      <p:cBhvr>
                                        <p:cTn id="24" dur="500"/>
                                        <p:tgtEl>
                                          <p:spTgt spid="8195">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195">
                                            <p:txEl>
                                              <p:pRg st="7" end="7"/>
                                            </p:txEl>
                                          </p:spTgt>
                                        </p:tgtEl>
                                        <p:attrNameLst>
                                          <p:attrName>style.visibility</p:attrName>
                                        </p:attrNameLst>
                                      </p:cBhvr>
                                      <p:to>
                                        <p:strVal val="visible"/>
                                      </p:to>
                                    </p:set>
                                    <p:animEffect transition="in" filter="fade">
                                      <p:cBhvr>
                                        <p:cTn id="29" dur="500"/>
                                        <p:tgtEl>
                                          <p:spTgt spid="8195">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195">
                                            <p:txEl>
                                              <p:pRg st="8" end="8"/>
                                            </p:txEl>
                                          </p:spTgt>
                                        </p:tgtEl>
                                        <p:attrNameLst>
                                          <p:attrName>style.visibility</p:attrName>
                                        </p:attrNameLst>
                                      </p:cBhvr>
                                      <p:to>
                                        <p:strVal val="visible"/>
                                      </p:to>
                                    </p:set>
                                    <p:animEffect transition="in" filter="fade">
                                      <p:cBhvr>
                                        <p:cTn id="34" dur="500"/>
                                        <p:tgtEl>
                                          <p:spTgt spid="8195">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8195">
                                            <p:txEl>
                                              <p:pRg st="9" end="9"/>
                                            </p:txEl>
                                          </p:spTgt>
                                        </p:tgtEl>
                                        <p:attrNameLst>
                                          <p:attrName>style.visibility</p:attrName>
                                        </p:attrNameLst>
                                      </p:cBhvr>
                                      <p:to>
                                        <p:strVal val="visible"/>
                                      </p:to>
                                    </p:set>
                                    <p:animEffect transition="in" filter="fade">
                                      <p:cBhvr>
                                        <p:cTn id="39" dur="500"/>
                                        <p:tgtEl>
                                          <p:spTgt spid="8195">
                                            <p:txEl>
                                              <p:pRg st="9" end="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8195">
                                            <p:txEl>
                                              <p:pRg st="10" end="10"/>
                                            </p:txEl>
                                          </p:spTgt>
                                        </p:tgtEl>
                                        <p:attrNameLst>
                                          <p:attrName>style.visibility</p:attrName>
                                        </p:attrNameLst>
                                      </p:cBhvr>
                                      <p:to>
                                        <p:strVal val="visible"/>
                                      </p:to>
                                    </p:set>
                                    <p:animEffect transition="in" filter="fade">
                                      <p:cBhvr>
                                        <p:cTn id="44" dur="500"/>
                                        <p:tgtEl>
                                          <p:spTgt spid="8195">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8195">
                                            <p:txEl>
                                              <p:pRg st="11" end="11"/>
                                            </p:txEl>
                                          </p:spTgt>
                                        </p:tgtEl>
                                        <p:attrNameLst>
                                          <p:attrName>style.visibility</p:attrName>
                                        </p:attrNameLst>
                                      </p:cBhvr>
                                      <p:to>
                                        <p:strVal val="visible"/>
                                      </p:to>
                                    </p:set>
                                    <p:animEffect transition="in" filter="fade">
                                      <p:cBhvr>
                                        <p:cTn id="49" dur="500"/>
                                        <p:tgtEl>
                                          <p:spTgt spid="8195">
                                            <p:txEl>
                                              <p:pRg st="11" end="1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8195">
                                            <p:txEl>
                                              <p:pRg st="12" end="12"/>
                                            </p:txEl>
                                          </p:spTgt>
                                        </p:tgtEl>
                                        <p:attrNameLst>
                                          <p:attrName>style.visibility</p:attrName>
                                        </p:attrNameLst>
                                      </p:cBhvr>
                                      <p:to>
                                        <p:strVal val="visible"/>
                                      </p:to>
                                    </p:set>
                                    <p:animEffect transition="in" filter="fade">
                                      <p:cBhvr>
                                        <p:cTn id="54" dur="500"/>
                                        <p:tgtEl>
                                          <p:spTgt spid="819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685800" y="381000"/>
            <a:ext cx="8458200" cy="715962"/>
          </a:xfrm>
        </p:spPr>
        <p:txBody>
          <a:bodyPr anchor="ctr"/>
          <a:lstStyle/>
          <a:p>
            <a:pPr eaLnBrk="1" hangingPunct="1"/>
            <a:r>
              <a:rPr lang="en-US" b="1" dirty="0" smtClean="0">
                <a:solidFill>
                  <a:schemeClr val="bg2"/>
                </a:solidFill>
                <a:latin typeface="Arial" charset="0"/>
                <a:cs typeface="Arial" charset="0"/>
              </a:rPr>
              <a:t>5.	The Leader &amp; “Excellence”</a:t>
            </a:r>
          </a:p>
        </p:txBody>
      </p:sp>
      <p:sp>
        <p:nvSpPr>
          <p:cNvPr id="9219" name="Content Placeholder 2"/>
          <p:cNvSpPr>
            <a:spLocks noGrp="1"/>
          </p:cNvSpPr>
          <p:nvPr>
            <p:ph idx="4294967295"/>
          </p:nvPr>
        </p:nvSpPr>
        <p:spPr>
          <a:xfrm>
            <a:off x="457200" y="1752600"/>
            <a:ext cx="8229600" cy="4678363"/>
          </a:xfrm>
        </p:spPr>
        <p:txBody>
          <a:bodyPr/>
          <a:lstStyle/>
          <a:p>
            <a:pPr eaLnBrk="1" hangingPunct="1">
              <a:buFont typeface="Wingdings" pitchFamily="2" charset="2"/>
              <a:buNone/>
            </a:pPr>
            <a:r>
              <a:rPr lang="en-US" sz="1400" b="1" i="1" dirty="0" smtClean="0">
                <a:cs typeface="Arial" charset="0"/>
              </a:rPr>
              <a:t>      </a:t>
            </a:r>
            <a:r>
              <a:rPr lang="en-US" sz="1600" b="1" i="1" dirty="0" smtClean="0">
                <a:cs typeface="Arial" charset="0"/>
              </a:rPr>
              <a:t>Having done well, the genuine Christian leader seeks to excel</a:t>
            </a:r>
          </a:p>
          <a:p>
            <a:pPr eaLnBrk="1" hangingPunct="1">
              <a:buFont typeface="Wingdings" pitchFamily="2" charset="2"/>
              <a:buNone/>
            </a:pPr>
            <a:endParaRPr lang="en-US" sz="1600" b="1" i="1" dirty="0" smtClean="0">
              <a:cs typeface="Arial" charset="0"/>
            </a:endParaRPr>
          </a:p>
          <a:p>
            <a:pPr eaLnBrk="1" hangingPunct="1"/>
            <a:r>
              <a:rPr lang="en-US" sz="1600" dirty="0" smtClean="0">
                <a:cs typeface="Arial" charset="0"/>
              </a:rPr>
              <a:t>understands that there is always a need to “go to the next level”, to avoid complacency or mediocrity (or both)</a:t>
            </a:r>
          </a:p>
          <a:p>
            <a:pPr eaLnBrk="1" hangingPunct="1"/>
            <a:r>
              <a:rPr lang="en-US" sz="1600" dirty="0" smtClean="0">
                <a:cs typeface="Arial" charset="0"/>
              </a:rPr>
              <a:t>desires excellence as part of the organizational structure/culture</a:t>
            </a:r>
          </a:p>
          <a:p>
            <a:pPr eaLnBrk="1" hangingPunct="1"/>
            <a:r>
              <a:rPr lang="en-US" sz="1600" dirty="0" smtClean="0">
                <a:cs typeface="Arial" charset="0"/>
              </a:rPr>
              <a:t>seeks </a:t>
            </a:r>
            <a:r>
              <a:rPr lang="en-US" sz="1600" dirty="0" smtClean="0">
                <a:cs typeface="Arial" charset="0"/>
              </a:rPr>
              <a:t>to use excellence/credibility to expand influence</a:t>
            </a:r>
          </a:p>
          <a:p>
            <a:pPr eaLnBrk="1" hangingPunct="1"/>
            <a:r>
              <a:rPr lang="en-US" sz="1600" dirty="0" smtClean="0">
                <a:cs typeface="Arial" charset="0"/>
              </a:rPr>
              <a:t>able and willing to keep an eye on everything, to ensure people with responsibilities do not go off the tracks</a:t>
            </a:r>
          </a:p>
          <a:p>
            <a:pPr eaLnBrk="1" hangingPunct="1"/>
            <a:r>
              <a:rPr lang="en-US" sz="1600" dirty="0" smtClean="0">
                <a:cs typeface="Arial" charset="0"/>
              </a:rPr>
              <a:t>patient with co-workers who are still learning standards/expectations/processes</a:t>
            </a:r>
            <a:endParaRPr lang="en-US" sz="1600" dirty="0" smtClean="0"/>
          </a:p>
        </p:txBody>
      </p:sp>
    </p:spTree>
    <p:extLst>
      <p:ext uri="{BB962C8B-B14F-4D97-AF65-F5344CB8AC3E}">
        <p14:creationId xmlns:p14="http://schemas.microsoft.com/office/powerpoint/2010/main" val="330450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Effect transition="in" filter="fade">
                                      <p:cBhvr>
                                        <p:cTn id="7"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381000"/>
            <a:ext cx="8153400" cy="715962"/>
          </a:xfrm>
        </p:spPr>
        <p:txBody>
          <a:bodyPr anchor="ctr"/>
          <a:lstStyle/>
          <a:p>
            <a:pPr eaLnBrk="1" hangingPunct="1"/>
            <a:r>
              <a:rPr lang="en-US" sz="3800" b="1" dirty="0" smtClean="0">
                <a:solidFill>
                  <a:schemeClr val="bg2"/>
                </a:solidFill>
                <a:latin typeface="Arial" charset="0"/>
                <a:cs typeface="Arial" charset="0"/>
              </a:rPr>
              <a:t>6.	The Leader as a Team Player</a:t>
            </a:r>
          </a:p>
        </p:txBody>
      </p:sp>
      <p:sp>
        <p:nvSpPr>
          <p:cNvPr id="10243" name="Content Placeholder 2"/>
          <p:cNvSpPr>
            <a:spLocks noGrp="1"/>
          </p:cNvSpPr>
          <p:nvPr>
            <p:ph idx="4294967295"/>
          </p:nvPr>
        </p:nvSpPr>
        <p:spPr>
          <a:xfrm>
            <a:off x="457200" y="1810657"/>
            <a:ext cx="8229600" cy="5029200"/>
          </a:xfrm>
        </p:spPr>
        <p:txBody>
          <a:bodyPr/>
          <a:lstStyle/>
          <a:p>
            <a:pPr eaLnBrk="1" hangingPunct="1">
              <a:lnSpc>
                <a:spcPct val="80000"/>
              </a:lnSpc>
              <a:buFont typeface="Wingdings" pitchFamily="2" charset="2"/>
              <a:buNone/>
            </a:pPr>
            <a:r>
              <a:rPr lang="en-US" sz="1400" dirty="0" smtClean="0">
                <a:cs typeface="Arial" charset="0"/>
              </a:rPr>
              <a:t>      </a:t>
            </a:r>
            <a:r>
              <a:rPr lang="en-US" sz="1600" b="1" i="1" dirty="0" smtClean="0">
                <a:cs typeface="Arial" charset="0"/>
              </a:rPr>
              <a:t>Effective Christian leadership functions through team relationship</a:t>
            </a:r>
          </a:p>
          <a:p>
            <a:pPr eaLnBrk="1" hangingPunct="1">
              <a:lnSpc>
                <a:spcPct val="80000"/>
              </a:lnSpc>
              <a:buFont typeface="Wingdings" pitchFamily="2" charset="2"/>
              <a:buNone/>
            </a:pPr>
            <a:endParaRPr lang="en-US" sz="1600" b="1" i="1" dirty="0" smtClean="0">
              <a:cs typeface="Arial" charset="0"/>
            </a:endParaRPr>
          </a:p>
          <a:p>
            <a:pPr eaLnBrk="1" hangingPunct="1">
              <a:lnSpc>
                <a:spcPct val="80000"/>
              </a:lnSpc>
            </a:pPr>
            <a:r>
              <a:rPr lang="en-US" sz="1600" dirty="0" smtClean="0">
                <a:cs typeface="Arial" charset="0"/>
              </a:rPr>
              <a:t>builds up/contributes to the team, with complementary gifts, skill sets, experience</a:t>
            </a:r>
          </a:p>
          <a:p>
            <a:pPr eaLnBrk="1" hangingPunct="1">
              <a:lnSpc>
                <a:spcPct val="80000"/>
              </a:lnSpc>
            </a:pPr>
            <a:r>
              <a:rPr lang="en-US" sz="1600" dirty="0" smtClean="0">
                <a:cs typeface="Arial" charset="0"/>
              </a:rPr>
              <a:t>mutual trust, encouragement, care and support characterize the team’s inter-relationships</a:t>
            </a:r>
          </a:p>
          <a:p>
            <a:pPr eaLnBrk="1" hangingPunct="1">
              <a:lnSpc>
                <a:spcPct val="80000"/>
              </a:lnSpc>
            </a:pPr>
            <a:r>
              <a:rPr lang="en-US" sz="1600" dirty="0" smtClean="0">
                <a:cs typeface="Arial" charset="0"/>
              </a:rPr>
              <a:t>inclusive, not dismissive</a:t>
            </a:r>
          </a:p>
          <a:p>
            <a:pPr eaLnBrk="1" hangingPunct="1">
              <a:lnSpc>
                <a:spcPct val="80000"/>
              </a:lnSpc>
            </a:pPr>
            <a:r>
              <a:rPr lang="en-US" sz="1600" dirty="0" smtClean="0">
                <a:cs typeface="Arial" charset="0"/>
              </a:rPr>
              <a:t>walks in step with team at all levels, even if “ahead” in some areas (or “behind” in others)</a:t>
            </a:r>
          </a:p>
          <a:p>
            <a:pPr eaLnBrk="1" hangingPunct="1">
              <a:lnSpc>
                <a:spcPct val="80000"/>
              </a:lnSpc>
            </a:pPr>
            <a:r>
              <a:rPr lang="en-US" sz="1600" dirty="0" smtClean="0">
                <a:cs typeface="Arial" charset="0"/>
              </a:rPr>
              <a:t>identifies and raises up other leaders, multiplies leaders, mentors, models, provides practical instructions, plans for succession, releases people in their areas of ministry and competence</a:t>
            </a:r>
          </a:p>
          <a:p>
            <a:pPr eaLnBrk="1" hangingPunct="1">
              <a:lnSpc>
                <a:spcPct val="80000"/>
              </a:lnSpc>
            </a:pPr>
            <a:r>
              <a:rPr lang="en-US" sz="1600" dirty="0" smtClean="0">
                <a:cs typeface="Arial" charset="0"/>
              </a:rPr>
              <a:t>casts/carries vision, as appropriate, but remains open to input , suggestions, correction, advice, counsel</a:t>
            </a:r>
          </a:p>
          <a:p>
            <a:pPr eaLnBrk="1" hangingPunct="1">
              <a:lnSpc>
                <a:spcPct val="80000"/>
              </a:lnSpc>
            </a:pPr>
            <a:r>
              <a:rPr lang="en-US" sz="1600" dirty="0" smtClean="0">
                <a:cs typeface="Arial" charset="0"/>
              </a:rPr>
              <a:t>not authoritarian</a:t>
            </a:r>
          </a:p>
          <a:p>
            <a:pPr eaLnBrk="1" hangingPunct="1">
              <a:lnSpc>
                <a:spcPct val="80000"/>
              </a:lnSpc>
            </a:pPr>
            <a:r>
              <a:rPr lang="en-US" sz="1600" dirty="0" smtClean="0">
                <a:cs typeface="Arial" charset="0"/>
              </a:rPr>
              <a:t>willing to delegate to, and work with, trusted others and not micro-manage them/their performance</a:t>
            </a:r>
          </a:p>
          <a:p>
            <a:pPr eaLnBrk="1" hangingPunct="1">
              <a:lnSpc>
                <a:spcPct val="80000"/>
              </a:lnSpc>
            </a:pPr>
            <a:r>
              <a:rPr lang="en-US" sz="1600" dirty="0" smtClean="0">
                <a:cs typeface="Arial" charset="0"/>
              </a:rPr>
              <a:t>prepared to go “above and beyond” what is expected of the team (within functional logic)</a:t>
            </a:r>
          </a:p>
          <a:p>
            <a:pPr eaLnBrk="1" hangingPunct="1">
              <a:lnSpc>
                <a:spcPct val="80000"/>
              </a:lnSpc>
            </a:pPr>
            <a:r>
              <a:rPr lang="en-US" sz="1600" dirty="0" smtClean="0">
                <a:cs typeface="Arial" charset="0"/>
              </a:rPr>
              <a:t>a </a:t>
            </a:r>
            <a:r>
              <a:rPr lang="en-US" sz="1600" dirty="0" smtClean="0">
                <a:cs typeface="Arial" charset="0"/>
              </a:rPr>
              <a:t>strong commitment to communicate and keep team morale high</a:t>
            </a:r>
          </a:p>
          <a:p>
            <a:pPr eaLnBrk="1" hangingPunct="1">
              <a:lnSpc>
                <a:spcPct val="80000"/>
              </a:lnSpc>
            </a:pPr>
            <a:r>
              <a:rPr lang="en-US" sz="1600" dirty="0" smtClean="0">
                <a:cs typeface="Arial" charset="0"/>
              </a:rPr>
              <a:t>trusted </a:t>
            </a:r>
            <a:r>
              <a:rPr lang="en-US" sz="1600" dirty="0" smtClean="0">
                <a:cs typeface="Arial" charset="0"/>
              </a:rPr>
              <a:t>by the team because members feel/know they are “covered’</a:t>
            </a:r>
          </a:p>
          <a:p>
            <a:pPr eaLnBrk="1" hangingPunct="1">
              <a:lnSpc>
                <a:spcPct val="80000"/>
              </a:lnSpc>
            </a:pPr>
            <a:r>
              <a:rPr lang="en-US" sz="1600" dirty="0" smtClean="0">
                <a:cs typeface="Arial" charset="0"/>
              </a:rPr>
              <a:t>genuinely interested in the welfare of team members</a:t>
            </a:r>
          </a:p>
          <a:p>
            <a:pPr marL="0" indent="0" eaLnBrk="1" hangingPunct="1">
              <a:lnSpc>
                <a:spcPct val="80000"/>
              </a:lnSpc>
              <a:buNone/>
            </a:pPr>
            <a:endParaRPr lang="en-US" sz="2100" dirty="0" smtClean="0"/>
          </a:p>
        </p:txBody>
      </p:sp>
    </p:spTree>
    <p:extLst>
      <p:ext uri="{BB962C8B-B14F-4D97-AF65-F5344CB8AC3E}">
        <p14:creationId xmlns:p14="http://schemas.microsoft.com/office/powerpoint/2010/main" val="262978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fade">
                                      <p:cBhvr>
                                        <p:cTn id="12" dur="500"/>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fade">
                                      <p:cBhvr>
                                        <p:cTn id="17" dur="500"/>
                                        <p:tgtEl>
                                          <p:spTgt spid="102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fade">
                                      <p:cBhvr>
                                        <p:cTn id="22" dur="500"/>
                                        <p:tgtEl>
                                          <p:spTgt spid="102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fade">
                                      <p:cBhvr>
                                        <p:cTn id="27" dur="500"/>
                                        <p:tgtEl>
                                          <p:spTgt spid="1024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3">
                                            <p:txEl>
                                              <p:pRg st="6" end="6"/>
                                            </p:txEl>
                                          </p:spTgt>
                                        </p:tgtEl>
                                        <p:attrNameLst>
                                          <p:attrName>style.visibility</p:attrName>
                                        </p:attrNameLst>
                                      </p:cBhvr>
                                      <p:to>
                                        <p:strVal val="visible"/>
                                      </p:to>
                                    </p:set>
                                    <p:animEffect transition="in" filter="fade">
                                      <p:cBhvr>
                                        <p:cTn id="32" dur="500"/>
                                        <p:tgtEl>
                                          <p:spTgt spid="1024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243">
                                            <p:txEl>
                                              <p:pRg st="7" end="7"/>
                                            </p:txEl>
                                          </p:spTgt>
                                        </p:tgtEl>
                                        <p:attrNameLst>
                                          <p:attrName>style.visibility</p:attrName>
                                        </p:attrNameLst>
                                      </p:cBhvr>
                                      <p:to>
                                        <p:strVal val="visible"/>
                                      </p:to>
                                    </p:set>
                                    <p:animEffect transition="in" filter="fade">
                                      <p:cBhvr>
                                        <p:cTn id="37" dur="500"/>
                                        <p:tgtEl>
                                          <p:spTgt spid="1024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243">
                                            <p:txEl>
                                              <p:pRg st="8" end="8"/>
                                            </p:txEl>
                                          </p:spTgt>
                                        </p:tgtEl>
                                        <p:attrNameLst>
                                          <p:attrName>style.visibility</p:attrName>
                                        </p:attrNameLst>
                                      </p:cBhvr>
                                      <p:to>
                                        <p:strVal val="visible"/>
                                      </p:to>
                                    </p:set>
                                    <p:animEffect transition="in" filter="fade">
                                      <p:cBhvr>
                                        <p:cTn id="42" dur="500"/>
                                        <p:tgtEl>
                                          <p:spTgt spid="1024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243">
                                            <p:txEl>
                                              <p:pRg st="9" end="9"/>
                                            </p:txEl>
                                          </p:spTgt>
                                        </p:tgtEl>
                                        <p:attrNameLst>
                                          <p:attrName>style.visibility</p:attrName>
                                        </p:attrNameLst>
                                      </p:cBhvr>
                                      <p:to>
                                        <p:strVal val="visible"/>
                                      </p:to>
                                    </p:set>
                                    <p:animEffect transition="in" filter="fade">
                                      <p:cBhvr>
                                        <p:cTn id="47" dur="500"/>
                                        <p:tgtEl>
                                          <p:spTgt spid="1024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243">
                                            <p:txEl>
                                              <p:pRg st="10" end="10"/>
                                            </p:txEl>
                                          </p:spTgt>
                                        </p:tgtEl>
                                        <p:attrNameLst>
                                          <p:attrName>style.visibility</p:attrName>
                                        </p:attrNameLst>
                                      </p:cBhvr>
                                      <p:to>
                                        <p:strVal val="visible"/>
                                      </p:to>
                                    </p:set>
                                    <p:animEffect transition="in" filter="fade">
                                      <p:cBhvr>
                                        <p:cTn id="52" dur="500"/>
                                        <p:tgtEl>
                                          <p:spTgt spid="1024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243">
                                            <p:txEl>
                                              <p:pRg st="11" end="11"/>
                                            </p:txEl>
                                          </p:spTgt>
                                        </p:tgtEl>
                                        <p:attrNameLst>
                                          <p:attrName>style.visibility</p:attrName>
                                        </p:attrNameLst>
                                      </p:cBhvr>
                                      <p:to>
                                        <p:strVal val="visible"/>
                                      </p:to>
                                    </p:set>
                                    <p:animEffect transition="in" filter="fade">
                                      <p:cBhvr>
                                        <p:cTn id="57" dur="500"/>
                                        <p:tgtEl>
                                          <p:spTgt spid="1024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243">
                                            <p:txEl>
                                              <p:pRg st="12" end="12"/>
                                            </p:txEl>
                                          </p:spTgt>
                                        </p:tgtEl>
                                        <p:attrNameLst>
                                          <p:attrName>style.visibility</p:attrName>
                                        </p:attrNameLst>
                                      </p:cBhvr>
                                      <p:to>
                                        <p:strVal val="visible"/>
                                      </p:to>
                                    </p:set>
                                    <p:animEffect transition="in" filter="fade">
                                      <p:cBhvr>
                                        <p:cTn id="62" dur="500"/>
                                        <p:tgtEl>
                                          <p:spTgt spid="1024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0243">
                                            <p:txEl>
                                              <p:pRg st="13" end="13"/>
                                            </p:txEl>
                                          </p:spTgt>
                                        </p:tgtEl>
                                        <p:attrNameLst>
                                          <p:attrName>style.visibility</p:attrName>
                                        </p:attrNameLst>
                                      </p:cBhvr>
                                      <p:to>
                                        <p:strVal val="visible"/>
                                      </p:to>
                                    </p:set>
                                    <p:animEffect transition="in" filter="fade">
                                      <p:cBhvr>
                                        <p:cTn id="67" dur="500"/>
                                        <p:tgtEl>
                                          <p:spTgt spid="1024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theme/theme1.xml><?xml version="1.0" encoding="utf-8"?>
<a:theme xmlns:a="http://schemas.openxmlformats.org/drawingml/2006/main" name="powerpoint-template">
  <a:themeElements>
    <a:clrScheme name="">
      <a:dk1>
        <a:srgbClr val="4D4D4D"/>
      </a:dk1>
      <a:lt1>
        <a:srgbClr val="FFFFFF"/>
      </a:lt1>
      <a:dk2>
        <a:srgbClr val="4D4D4D"/>
      </a:dk2>
      <a:lt2>
        <a:srgbClr val="163F96"/>
      </a:lt2>
      <a:accent1>
        <a:srgbClr val="065BDB"/>
      </a:accent1>
      <a:accent2>
        <a:srgbClr val="0090F6"/>
      </a:accent2>
      <a:accent3>
        <a:srgbClr val="FFFFFF"/>
      </a:accent3>
      <a:accent4>
        <a:srgbClr val="404040"/>
      </a:accent4>
      <a:accent5>
        <a:srgbClr val="AAB5EA"/>
      </a:accent5>
      <a:accent6>
        <a:srgbClr val="0082DF"/>
      </a:accent6>
      <a:hlink>
        <a:srgbClr val="4FD9FF"/>
      </a:hlink>
      <a:folHlink>
        <a:srgbClr val="D5D5D5"/>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29</TotalTime>
  <Words>1486</Words>
  <Application>Microsoft Office PowerPoint</Application>
  <PresentationFormat>On-screen Show (4:3)</PresentationFormat>
  <Paragraphs>171</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Microsoft Sans Serif</vt:lpstr>
      <vt:lpstr>Verdana</vt:lpstr>
      <vt:lpstr>굴림</vt:lpstr>
      <vt:lpstr>powerpoint-template</vt:lpstr>
      <vt:lpstr>Ten Lessons About Authentic Christian Leadership </vt:lpstr>
      <vt:lpstr>PowerPoint Presentation</vt:lpstr>
      <vt:lpstr>PowerPoint Presentation</vt:lpstr>
      <vt:lpstr>1. The Leader’s Life</vt:lpstr>
      <vt:lpstr>2. The Leader’s Integrity</vt:lpstr>
      <vt:lpstr>3. The Leader’s Call</vt:lpstr>
      <vt:lpstr>4. The Leader’s Focus</vt:lpstr>
      <vt:lpstr>5. The Leader &amp; “Excellence”</vt:lpstr>
      <vt:lpstr>6. The Leader as a Team Player</vt:lpstr>
      <vt:lpstr>7. The Leader &amp; Other People</vt:lpstr>
      <vt:lpstr>8. The Leader’s Followers</vt:lpstr>
      <vt:lpstr>9. The Leader’s Testing</vt:lpstr>
      <vt:lpstr>10. The Leader’s Situation Sensing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 Lessons About Authentic Christian Leadership</dc:title>
  <dc:creator>DjMurray</dc:creator>
  <cp:lastModifiedBy>DjMurray</cp:lastModifiedBy>
  <cp:revision>3</cp:revision>
  <dcterms:created xsi:type="dcterms:W3CDTF">2012-05-07T02:48:59Z</dcterms:created>
  <dcterms:modified xsi:type="dcterms:W3CDTF">2012-05-07T03:18:32Z</dcterms:modified>
</cp:coreProperties>
</file>